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57" r:id="rId4"/>
    <p:sldId id="259" r:id="rId5"/>
    <p:sldId id="261" r:id="rId6"/>
    <p:sldId id="260" r:id="rId7"/>
    <p:sldId id="288" r:id="rId8"/>
    <p:sldId id="262" r:id="rId9"/>
    <p:sldId id="258" r:id="rId10"/>
    <p:sldId id="295" r:id="rId11"/>
    <p:sldId id="256" r:id="rId12"/>
    <p:sldId id="263" r:id="rId13"/>
    <p:sldId id="264"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9" r:id="rId36"/>
    <p:sldId id="290" r:id="rId37"/>
    <p:sldId id="291" r:id="rId38"/>
    <p:sldId id="292" r:id="rId39"/>
    <p:sldId id="293"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E72"/>
    <a:srgbClr val="8C9650"/>
    <a:srgbClr val="FFCC2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08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55AE59E0-54B1-44DA-868D-E0F8AB833DA7}" type="datetimeFigureOut">
              <a:rPr lang="en-US" smtClean="0"/>
              <a:pPr/>
              <a:t>1/30/2012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A6CC28E-1480-4325-B14E-238091079466}"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55AE59E0-54B1-44DA-868D-E0F8AB833DA7}" type="datetimeFigureOut">
              <a:rPr lang="en-US" smtClean="0"/>
              <a:pPr/>
              <a:t>1/30/2012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A6CC28E-1480-4325-B14E-238091079466}"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55AE59E0-54B1-44DA-868D-E0F8AB833DA7}" type="datetimeFigureOut">
              <a:rPr lang="en-US" smtClean="0"/>
              <a:pPr/>
              <a:t>1/30/2012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A6CC28E-1480-4325-B14E-238091079466}"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55AE59E0-54B1-44DA-868D-E0F8AB833DA7}" type="datetimeFigureOut">
              <a:rPr lang="en-US" smtClean="0"/>
              <a:pPr/>
              <a:t>1/30/2012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A6CC28E-1480-4325-B14E-238091079466}"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5AE59E0-54B1-44DA-868D-E0F8AB833DA7}" type="datetimeFigureOut">
              <a:rPr lang="en-US" smtClean="0"/>
              <a:pPr/>
              <a:t>1/30/2012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A6CC28E-1480-4325-B14E-238091079466}"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55AE59E0-54B1-44DA-868D-E0F8AB833DA7}" type="datetimeFigureOut">
              <a:rPr lang="en-US" smtClean="0"/>
              <a:pPr/>
              <a:t>1/30/2012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A6CC28E-1480-4325-B14E-238091079466}"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55AE59E0-54B1-44DA-868D-E0F8AB833DA7}" type="datetimeFigureOut">
              <a:rPr lang="en-US" smtClean="0"/>
              <a:pPr/>
              <a:t>1/30/2012</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9A6CC28E-1480-4325-B14E-238091079466}"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55AE59E0-54B1-44DA-868D-E0F8AB833DA7}" type="datetimeFigureOut">
              <a:rPr lang="en-US" smtClean="0"/>
              <a:pPr/>
              <a:t>1/30/2012</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9A6CC28E-1480-4325-B14E-238091079466}"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5AE59E0-54B1-44DA-868D-E0F8AB833DA7}" type="datetimeFigureOut">
              <a:rPr lang="en-US" smtClean="0"/>
              <a:pPr/>
              <a:t>1/30/2012</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9A6CC28E-1480-4325-B14E-238091079466}"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5AE59E0-54B1-44DA-868D-E0F8AB833DA7}" type="datetimeFigureOut">
              <a:rPr lang="en-US" smtClean="0"/>
              <a:pPr/>
              <a:t>1/30/2012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A6CC28E-1480-4325-B14E-238091079466}"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5AE59E0-54B1-44DA-868D-E0F8AB833DA7}" type="datetimeFigureOut">
              <a:rPr lang="en-US" smtClean="0"/>
              <a:pPr/>
              <a:t>1/30/2012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A6CC28E-1480-4325-B14E-238091079466}"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4000">
              <a:srgbClr val="DDEBCF"/>
            </a:gs>
            <a:gs pos="50000">
              <a:srgbClr val="9CB86E"/>
            </a:gs>
            <a:gs pos="100000">
              <a:srgbClr val="156B13"/>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E59E0-54B1-44DA-868D-E0F8AB833DA7}" type="datetimeFigureOut">
              <a:rPr lang="en-US" smtClean="0"/>
              <a:pPr/>
              <a:t>1/30/2012</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CC28E-1480-4325-B14E-238091079466}"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1000" y="988635"/>
            <a:ext cx="8763000" cy="3354765"/>
          </a:xfrm>
          <a:prstGeom prst="rect">
            <a:avLst/>
          </a:prstGeom>
        </p:spPr>
        <p:txBody>
          <a:bodyPr wrap="square">
            <a:spAutoFit/>
          </a:bodyPr>
          <a:lstStyle/>
          <a:p>
            <a:endParaRPr lang="en-US" dirty="0" smtClean="0"/>
          </a:p>
          <a:p>
            <a:endParaRPr lang="en-US" dirty="0" smtClean="0"/>
          </a:p>
          <a:p>
            <a:r>
              <a:rPr lang="en-US" sz="3600" dirty="0" smtClean="0"/>
              <a:t> </a:t>
            </a:r>
            <a:r>
              <a:rPr lang="en-US" sz="3600" b="1" dirty="0" smtClean="0"/>
              <a:t>Class Expectations: </a:t>
            </a:r>
          </a:p>
          <a:p>
            <a:r>
              <a:rPr lang="en-US" sz="2800" b="1" dirty="0" smtClean="0"/>
              <a:t> Be on Time  (</a:t>
            </a:r>
            <a:r>
              <a:rPr lang="en-US" sz="2800" b="1" dirty="0" err="1" smtClean="0"/>
              <a:t>Estar</a:t>
            </a:r>
            <a:r>
              <a:rPr lang="en-US" sz="2800" b="1" dirty="0" smtClean="0"/>
              <a:t> a </a:t>
            </a:r>
            <a:r>
              <a:rPr lang="en-US" sz="2800" b="1" dirty="0" err="1" smtClean="0"/>
              <a:t>Tiempo</a:t>
            </a:r>
            <a:r>
              <a:rPr lang="en-US" sz="2800" b="1" dirty="0" smtClean="0"/>
              <a:t> en </a:t>
            </a:r>
            <a:r>
              <a:rPr lang="en-US" sz="2800" b="1" dirty="0" err="1" smtClean="0"/>
              <a:t>su</a:t>
            </a:r>
            <a:r>
              <a:rPr lang="en-US" sz="2800" b="1" dirty="0" smtClean="0"/>
              <a:t> Salon de </a:t>
            </a:r>
            <a:r>
              <a:rPr lang="en-US" sz="2800" b="1" dirty="0" err="1" smtClean="0"/>
              <a:t>Clase</a:t>
            </a:r>
            <a:r>
              <a:rPr lang="en-US" sz="2800" b="1" dirty="0" smtClean="0"/>
              <a:t>)</a:t>
            </a:r>
          </a:p>
          <a:p>
            <a:r>
              <a:rPr lang="en-US" sz="2800" b="1" dirty="0" smtClean="0"/>
              <a:t> Be Prepared  (</a:t>
            </a:r>
            <a:r>
              <a:rPr lang="en-US" sz="2800" b="1" dirty="0" err="1" smtClean="0"/>
              <a:t>Repasar</a:t>
            </a:r>
            <a:r>
              <a:rPr lang="en-US" sz="2800" b="1" dirty="0" smtClean="0"/>
              <a:t> y </a:t>
            </a:r>
            <a:r>
              <a:rPr lang="en-US" sz="2800" b="1" dirty="0" err="1" smtClean="0"/>
              <a:t>realizar</a:t>
            </a:r>
            <a:r>
              <a:rPr lang="en-US" sz="2800" b="1" dirty="0" smtClean="0"/>
              <a:t> </a:t>
            </a:r>
            <a:r>
              <a:rPr lang="en-US" sz="2800" b="1" dirty="0" err="1" smtClean="0"/>
              <a:t>sus</a:t>
            </a:r>
            <a:r>
              <a:rPr lang="en-US" sz="2800" b="1" dirty="0" smtClean="0"/>
              <a:t> </a:t>
            </a:r>
            <a:r>
              <a:rPr lang="en-US" sz="2800" b="1" dirty="0" err="1" smtClean="0"/>
              <a:t>tareas</a:t>
            </a:r>
            <a:r>
              <a:rPr lang="en-US" sz="2800" b="1" dirty="0" smtClean="0"/>
              <a:t>)</a:t>
            </a:r>
          </a:p>
          <a:p>
            <a:r>
              <a:rPr lang="en-US" sz="2800" b="1" dirty="0" smtClean="0"/>
              <a:t> Be Ready to Discuss (</a:t>
            </a:r>
            <a:r>
              <a:rPr lang="en-US" sz="2800" b="1" dirty="0" err="1" smtClean="0"/>
              <a:t>Promueva</a:t>
            </a:r>
            <a:r>
              <a:rPr lang="en-US" sz="2800" b="1" dirty="0" smtClean="0"/>
              <a:t> la </a:t>
            </a:r>
            <a:r>
              <a:rPr lang="en-US" sz="2800" b="1" dirty="0" err="1" smtClean="0"/>
              <a:t>Discusion</a:t>
            </a:r>
            <a:r>
              <a:rPr lang="en-US" sz="2800" b="1" dirty="0" smtClean="0"/>
              <a:t>)</a:t>
            </a:r>
          </a:p>
          <a:p>
            <a:r>
              <a:rPr lang="en-US" sz="2800" b="1" dirty="0" smtClean="0"/>
              <a:t> Be Respectful (</a:t>
            </a:r>
            <a:r>
              <a:rPr lang="en-US" sz="2800" b="1" dirty="0" err="1" smtClean="0"/>
              <a:t>Comportarse</a:t>
            </a:r>
            <a:r>
              <a:rPr lang="en-US" sz="2800" b="1" dirty="0" smtClean="0"/>
              <a:t> con </a:t>
            </a:r>
            <a:r>
              <a:rPr lang="en-US" sz="2800" b="1" dirty="0" err="1" smtClean="0"/>
              <a:t>Respeto</a:t>
            </a:r>
            <a:r>
              <a:rPr lang="en-US" sz="2800" b="1" dirty="0" smtClean="0"/>
              <a:t> en </a:t>
            </a:r>
            <a:r>
              <a:rPr lang="en-US" sz="2800" b="1" dirty="0" err="1" smtClean="0"/>
              <a:t>todo</a:t>
            </a:r>
            <a:r>
              <a:rPr lang="en-US" sz="2800" b="1" dirty="0" smtClean="0"/>
              <a:t> </a:t>
            </a:r>
            <a:r>
              <a:rPr lang="en-US" sz="2800" b="1" dirty="0" err="1" smtClean="0"/>
              <a:t>tiempo</a:t>
            </a:r>
            <a:r>
              <a:rPr lang="en-US" sz="2800" b="1" dirty="0" smtClean="0"/>
              <a:t>)</a:t>
            </a:r>
          </a:p>
        </p:txBody>
      </p:sp>
      <p:sp>
        <p:nvSpPr>
          <p:cNvPr id="3" name="2 CuadroTexto"/>
          <p:cNvSpPr txBox="1"/>
          <p:nvPr/>
        </p:nvSpPr>
        <p:spPr>
          <a:xfrm>
            <a:off x="2209800" y="924580"/>
            <a:ext cx="5032853"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APPLIED  RESEARCH CLASS, 2012</a:t>
            </a:r>
            <a:endParaRPr lang="en-US" sz="2800" b="1" dirty="0">
              <a:effectLst>
                <a:outerShdw blurRad="38100" dist="38100" dir="2700000" algn="tl">
                  <a:srgbClr val="000000">
                    <a:alpha val="43137"/>
                  </a:srgbClr>
                </a:outerShdw>
              </a:effectLst>
            </a:endParaRPr>
          </a:p>
        </p:txBody>
      </p:sp>
      <p:sp>
        <p:nvSpPr>
          <p:cNvPr id="4" name="3 CuadroTexto"/>
          <p:cNvSpPr txBox="1"/>
          <p:nvPr/>
        </p:nvSpPr>
        <p:spPr>
          <a:xfrm>
            <a:off x="533400" y="304800"/>
            <a:ext cx="8432565"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CLASE DE INVESTIGACION APLICADA - 2012</a:t>
            </a:r>
            <a:endParaRPr lang="en-US" sz="3600" b="1" dirty="0">
              <a:effectLst>
                <a:outerShdw blurRad="38100" dist="38100" dir="2700000" algn="tl">
                  <a:srgbClr val="000000">
                    <a:alpha val="43137"/>
                  </a:srgbClr>
                </a:outerShdw>
              </a:effectLst>
            </a:endParaRPr>
          </a:p>
        </p:txBody>
      </p:sp>
      <p:sp>
        <p:nvSpPr>
          <p:cNvPr id="5" name="4 Rectángulo"/>
          <p:cNvSpPr/>
          <p:nvPr/>
        </p:nvSpPr>
        <p:spPr>
          <a:xfrm>
            <a:off x="609600" y="3962400"/>
            <a:ext cx="8458200" cy="2308324"/>
          </a:xfrm>
          <a:prstGeom prst="rect">
            <a:avLst/>
          </a:prstGeom>
        </p:spPr>
        <p:txBody>
          <a:bodyPr wrap="square">
            <a:spAutoFit/>
          </a:bodyPr>
          <a:lstStyle/>
          <a:p>
            <a:endParaRPr lang="en-US" sz="2400" dirty="0" smtClean="0">
              <a:effectLst>
                <a:outerShdw blurRad="38100" dist="38100" dir="2700000" algn="tl">
                  <a:srgbClr val="000000">
                    <a:alpha val="43137"/>
                  </a:srgbClr>
                </a:outerShdw>
              </a:effectLst>
            </a:endParaRPr>
          </a:p>
          <a:p>
            <a:endParaRPr lang="en-US" sz="2400" dirty="0" smtClean="0">
              <a:effectLst>
                <a:outerShdw blurRad="38100" dist="38100" dir="2700000" algn="tl">
                  <a:srgbClr val="000000">
                    <a:alpha val="43137"/>
                  </a:srgbClr>
                </a:outerShdw>
              </a:effectLst>
            </a:endParaRPr>
          </a:p>
          <a:p>
            <a:r>
              <a:rPr lang="en-US" sz="2400" b="1" i="1" u="sng" dirty="0" smtClean="0">
                <a:effectLst>
                  <a:outerShdw blurRad="38100" dist="38100" dir="2700000" algn="tl">
                    <a:srgbClr val="000000">
                      <a:alpha val="43137"/>
                    </a:srgbClr>
                  </a:outerShdw>
                </a:effectLst>
              </a:rPr>
              <a:t> Sociology </a:t>
            </a:r>
            <a:r>
              <a:rPr lang="en-US" sz="2400" dirty="0" smtClean="0">
                <a:effectLst>
                  <a:outerShdw blurRad="38100" dist="38100" dir="2700000" algn="tl">
                    <a:srgbClr val="000000">
                      <a:alpha val="43137"/>
                    </a:srgbClr>
                  </a:outerShdw>
                </a:effectLst>
              </a:rPr>
              <a:t>is the study of people, social life, and society. </a:t>
            </a:r>
          </a:p>
          <a:p>
            <a:endParaRPr lang="en-US" sz="2400" dirty="0" smtClean="0">
              <a:effectLst>
                <a:outerShdw blurRad="38100" dist="38100" dir="2700000" algn="tl">
                  <a:srgbClr val="000000">
                    <a:alpha val="43137"/>
                  </a:srgbClr>
                </a:outerShdw>
              </a:effectLst>
            </a:endParaRPr>
          </a:p>
          <a:p>
            <a:r>
              <a:rPr lang="en-US" sz="2400" b="1" i="1" u="sng" dirty="0" smtClean="0">
                <a:effectLst>
                  <a:outerShdw blurRad="38100" dist="38100" dir="2700000" algn="tl">
                    <a:srgbClr val="000000">
                      <a:alpha val="43137"/>
                    </a:srgbClr>
                  </a:outerShdw>
                </a:effectLst>
              </a:rPr>
              <a:t>Sociologists</a:t>
            </a:r>
            <a:r>
              <a:rPr lang="en-US" sz="2400" dirty="0" smtClean="0">
                <a:effectLst>
                  <a:outerShdw blurRad="38100" dist="38100" dir="2700000" algn="tl">
                    <a:srgbClr val="000000">
                      <a:alpha val="43137"/>
                    </a:srgbClr>
                  </a:outerShdw>
                </a:effectLst>
              </a:rPr>
              <a:t> attempt to understand and explain human social behavior by studying the groups to which they belong. </a:t>
            </a: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mage Detail"/>
          <p:cNvPicPr>
            <a:picLocks noChangeAspect="1" noChangeArrowheads="1"/>
          </p:cNvPicPr>
          <p:nvPr/>
        </p:nvPicPr>
        <p:blipFill>
          <a:blip r:embed="rId2" cstate="print"/>
          <a:srcRect/>
          <a:stretch>
            <a:fillRect/>
          </a:stretch>
        </p:blipFill>
        <p:spPr bwMode="auto">
          <a:xfrm>
            <a:off x="1371600" y="374937"/>
            <a:ext cx="6781800" cy="577748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2 CuadroTexto"/>
          <p:cNvSpPr txBox="1"/>
          <p:nvPr/>
        </p:nvSpPr>
        <p:spPr>
          <a:xfrm>
            <a:off x="2362200" y="6096000"/>
            <a:ext cx="4317400" cy="584775"/>
          </a:xfrm>
          <a:prstGeom prst="rect">
            <a:avLst/>
          </a:prstGeom>
          <a:noFill/>
        </p:spPr>
        <p:txBody>
          <a:bodyPr wrap="none" rtlCol="0">
            <a:spAutoFit/>
          </a:bodyPr>
          <a:lstStyle/>
          <a:p>
            <a:r>
              <a:rPr lang="en-US" sz="3200" b="1" u="sng" dirty="0" smtClean="0"/>
              <a:t>Sociological Imagination</a:t>
            </a:r>
            <a:endParaRPr lang="en-US" sz="3200" b="1"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182225"/>
            <a:ext cx="8229600" cy="6370975"/>
          </a:xfrm>
          <a:prstGeom prst="rect">
            <a:avLst/>
          </a:prstGeom>
          <a:solidFill>
            <a:srgbClr val="FFCC29"/>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2400" dirty="0" smtClean="0">
                <a:effectLst>
                  <a:outerShdw blurRad="38100" dist="38100" dir="2700000" algn="tl">
                    <a:srgbClr val="000000">
                      <a:alpha val="43137"/>
                    </a:srgbClr>
                  </a:outerShdw>
                </a:effectLst>
              </a:rPr>
              <a:t>The </a:t>
            </a:r>
            <a:r>
              <a:rPr lang="en-US" sz="2400" dirty="0">
                <a:effectLst>
                  <a:outerShdw blurRad="38100" dist="38100" dir="2700000" algn="tl">
                    <a:srgbClr val="000000">
                      <a:alpha val="43137"/>
                    </a:srgbClr>
                  </a:outerShdw>
                </a:effectLst>
              </a:rPr>
              <a:t>scientific </a:t>
            </a:r>
            <a:r>
              <a:rPr lang="en-US" sz="2400" dirty="0" smtClean="0">
                <a:effectLst>
                  <a:outerShdw blurRad="38100" dist="38100" dir="2700000" algn="tl">
                    <a:srgbClr val="000000">
                      <a:alpha val="43137"/>
                    </a:srgbClr>
                  </a:outerShdw>
                </a:effectLst>
              </a:rPr>
              <a:t>method of  Mills’ </a:t>
            </a:r>
            <a:r>
              <a:rPr lang="en-US" sz="2400" dirty="0">
                <a:effectLst>
                  <a:outerShdw blurRad="38100" dist="38100" dir="2700000" algn="tl">
                    <a:srgbClr val="000000">
                      <a:alpha val="43137"/>
                    </a:srgbClr>
                  </a:outerShdw>
                </a:effectLst>
              </a:rPr>
              <a:t>work suggests </a:t>
            </a:r>
            <a:r>
              <a:rPr lang="en-US" sz="2400" dirty="0" smtClean="0">
                <a:effectLst>
                  <a:outerShdw blurRad="38100" dist="38100" dir="2700000" algn="tl">
                    <a:srgbClr val="000000">
                      <a:alpha val="43137"/>
                    </a:srgbClr>
                  </a:outerShdw>
                </a:effectLst>
              </a:rPr>
              <a:t>five components</a:t>
            </a:r>
            <a:r>
              <a:rPr lang="en-US" sz="2400" dirty="0">
                <a:effectLst>
                  <a:outerShdw blurRad="38100" dist="38100" dir="2700000" algn="tl">
                    <a:srgbClr val="000000">
                      <a:alpha val="43137"/>
                    </a:srgbClr>
                  </a:outerShdw>
                </a:effectLst>
              </a:rPr>
              <a:t>: </a:t>
            </a:r>
            <a:endParaRPr lang="en-US" sz="2400" dirty="0" smtClean="0">
              <a:effectLst>
                <a:outerShdw blurRad="38100" dist="38100" dir="2700000" algn="tl">
                  <a:srgbClr val="000000">
                    <a:alpha val="43137"/>
                  </a:srgbClr>
                </a:outerShdw>
              </a:effectLst>
            </a:endParaRPr>
          </a:p>
          <a:p>
            <a:pPr marL="620713" indent="-342900">
              <a:buAutoNum type="arabicParenBoth"/>
            </a:pPr>
            <a:r>
              <a:rPr lang="en-US" sz="2400" dirty="0" smtClean="0">
                <a:effectLst>
                  <a:outerShdw blurRad="38100" dist="38100" dir="2700000" algn="tl">
                    <a:srgbClr val="000000">
                      <a:alpha val="43137"/>
                    </a:srgbClr>
                  </a:outerShdw>
                </a:effectLst>
              </a:rPr>
              <a:t> We </a:t>
            </a:r>
            <a:r>
              <a:rPr lang="en-US" sz="2400" dirty="0">
                <a:effectLst>
                  <a:outerShdw blurRad="38100" dist="38100" dir="2700000" algn="tl">
                    <a:srgbClr val="000000">
                      <a:alpha val="43137"/>
                    </a:srgbClr>
                  </a:outerShdw>
                </a:effectLst>
              </a:rPr>
              <a:t>should not shirk from addressing absolutely </a:t>
            </a:r>
            <a:r>
              <a:rPr lang="en-US" sz="2400" dirty="0" smtClean="0">
                <a:effectLst>
                  <a:outerShdw blurRad="38100" dist="38100" dir="2700000" algn="tl">
                    <a:srgbClr val="000000">
                      <a:alpha val="43137"/>
                    </a:srgbClr>
                  </a:outerShdw>
                </a:effectLst>
              </a:rPr>
              <a:t>fundamental problems </a:t>
            </a:r>
            <a:r>
              <a:rPr lang="en-US" sz="2400" dirty="0">
                <a:effectLst>
                  <a:outerShdw blurRad="38100" dist="38100" dir="2700000" algn="tl">
                    <a:srgbClr val="000000">
                      <a:alpha val="43137"/>
                    </a:srgbClr>
                  </a:outerShdw>
                </a:effectLst>
              </a:rPr>
              <a:t>within society. </a:t>
            </a:r>
            <a:endParaRPr lang="en-US" sz="2400" dirty="0" smtClean="0">
              <a:effectLst>
                <a:outerShdw blurRad="38100" dist="38100" dir="2700000" algn="tl">
                  <a:srgbClr val="000000">
                    <a:alpha val="43137"/>
                  </a:srgbClr>
                </a:outerShdw>
              </a:effectLst>
            </a:endParaRPr>
          </a:p>
          <a:p>
            <a:pPr marL="620713" indent="-342900">
              <a:buAutoNum type="arabicParenBoth"/>
            </a:pPr>
            <a:endParaRPr lang="en-US" sz="2400" dirty="0" smtClean="0">
              <a:effectLst>
                <a:outerShdw blurRad="38100" dist="38100" dir="2700000" algn="tl">
                  <a:srgbClr val="000000">
                    <a:alpha val="43137"/>
                  </a:srgbClr>
                </a:outerShdw>
              </a:effectLst>
            </a:endParaRPr>
          </a:p>
          <a:p>
            <a:pPr marL="620713" indent="-342900">
              <a:buAutoNum type="arabicParenBoth"/>
            </a:pPr>
            <a:r>
              <a:rPr lang="en-US" sz="2400" dirty="0" smtClean="0">
                <a:effectLst>
                  <a:outerShdw blurRad="38100" dist="38100" dir="2700000" algn="tl">
                    <a:srgbClr val="000000">
                      <a:alpha val="43137"/>
                    </a:srgbClr>
                  </a:outerShdw>
                </a:effectLst>
              </a:rPr>
              <a:t> We </a:t>
            </a:r>
            <a:r>
              <a:rPr lang="en-US" sz="2400" dirty="0">
                <a:effectLst>
                  <a:outerShdw blurRad="38100" dist="38100" dir="2700000" algn="tl">
                    <a:srgbClr val="000000">
                      <a:alpha val="43137"/>
                    </a:srgbClr>
                  </a:outerShdw>
                </a:effectLst>
              </a:rPr>
              <a:t>should move far up language’s </a:t>
            </a:r>
            <a:r>
              <a:rPr lang="en-US" sz="2400" dirty="0" smtClean="0">
                <a:effectLst>
                  <a:outerShdw blurRad="38100" dist="38100" dir="2700000" algn="tl">
                    <a:srgbClr val="000000">
                      <a:alpha val="43137"/>
                    </a:srgbClr>
                  </a:outerShdw>
                </a:effectLst>
              </a:rPr>
              <a:t>ladder of </a:t>
            </a:r>
            <a:r>
              <a:rPr lang="en-US" sz="2400" dirty="0">
                <a:effectLst>
                  <a:outerShdw blurRad="38100" dist="38100" dir="2700000" algn="tl">
                    <a:srgbClr val="000000">
                      <a:alpha val="43137"/>
                    </a:srgbClr>
                  </a:outerShdw>
                </a:effectLst>
              </a:rPr>
              <a:t>abstraction so as to utilize very abstract concepts. </a:t>
            </a:r>
            <a:endParaRPr lang="en-US" sz="2400" dirty="0" smtClean="0">
              <a:effectLst>
                <a:outerShdw blurRad="38100" dist="38100" dir="2700000" algn="tl">
                  <a:srgbClr val="000000">
                    <a:alpha val="43137"/>
                  </a:srgbClr>
                </a:outerShdw>
              </a:effectLst>
            </a:endParaRPr>
          </a:p>
          <a:p>
            <a:pPr marL="620713" indent="-342900">
              <a:buAutoNum type="arabicParenBoth"/>
            </a:pPr>
            <a:endParaRPr lang="en-US" sz="2400" dirty="0" smtClean="0">
              <a:effectLst>
                <a:outerShdw blurRad="38100" dist="38100" dir="2700000" algn="tl">
                  <a:srgbClr val="000000">
                    <a:alpha val="43137"/>
                  </a:srgbClr>
                </a:outerShdw>
              </a:effectLst>
            </a:endParaRPr>
          </a:p>
          <a:p>
            <a:pPr marL="620713" indent="-342900"/>
            <a:r>
              <a:rPr lang="en-US" sz="2400" dirty="0" smtClean="0">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3) We </a:t>
            </a:r>
            <a:r>
              <a:rPr lang="en-US" sz="2400" dirty="0" smtClean="0">
                <a:effectLst>
                  <a:outerShdw blurRad="38100" dist="38100" dir="2700000" algn="tl">
                    <a:srgbClr val="000000">
                      <a:alpha val="43137"/>
                    </a:srgbClr>
                  </a:outerShdw>
                </a:effectLst>
              </a:rPr>
              <a:t>should come </a:t>
            </a:r>
            <a:r>
              <a:rPr lang="en-US" sz="2400" dirty="0">
                <a:effectLst>
                  <a:outerShdw blurRad="38100" dist="38100" dir="2700000" algn="tl">
                    <a:srgbClr val="000000">
                      <a:alpha val="43137"/>
                    </a:srgbClr>
                  </a:outerShdw>
                </a:effectLst>
              </a:rPr>
              <a:t>far down that ladder so as to examine the concrete evidence </a:t>
            </a:r>
            <a:r>
              <a:rPr lang="en-US" sz="2400" dirty="0" smtClean="0">
                <a:effectLst>
                  <a:outerShdw blurRad="38100" dist="38100" dir="2700000" algn="tl">
                    <a:srgbClr val="000000">
                      <a:alpha val="43137"/>
                    </a:srgbClr>
                  </a:outerShdw>
                </a:effectLst>
              </a:rPr>
              <a:t>that bears </a:t>
            </a:r>
            <a:r>
              <a:rPr lang="en-US" sz="2400" dirty="0">
                <a:effectLst>
                  <a:outerShdw blurRad="38100" dist="38100" dir="2700000" algn="tl">
                    <a:srgbClr val="000000">
                      <a:alpha val="43137"/>
                    </a:srgbClr>
                  </a:outerShdw>
                </a:effectLst>
              </a:rPr>
              <a:t>on our ideas. </a:t>
            </a:r>
            <a:endParaRPr lang="en-US" sz="2400" dirty="0" smtClean="0">
              <a:effectLst>
                <a:outerShdw blurRad="38100" dist="38100" dir="2700000" algn="tl">
                  <a:srgbClr val="000000">
                    <a:alpha val="43137"/>
                  </a:srgbClr>
                </a:outerShdw>
              </a:effectLst>
            </a:endParaRPr>
          </a:p>
          <a:p>
            <a:pPr marL="620713" indent="-342900"/>
            <a:endParaRPr lang="en-US" sz="2400" dirty="0" smtClean="0">
              <a:effectLst>
                <a:outerShdw blurRad="38100" dist="38100" dir="2700000" algn="tl">
                  <a:srgbClr val="000000">
                    <a:alpha val="43137"/>
                  </a:srgbClr>
                </a:outerShdw>
              </a:effectLst>
            </a:endParaRPr>
          </a:p>
          <a:p>
            <a:pPr marL="620713" indent="-342900"/>
            <a:r>
              <a:rPr lang="en-US" sz="2400" dirty="0" smtClean="0">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4) We should work to integrate our knowledge so </a:t>
            </a:r>
            <a:r>
              <a:rPr lang="en-US" sz="2400" dirty="0" smtClean="0">
                <a:effectLst>
                  <a:outerShdw blurRad="38100" dist="38100" dir="2700000" algn="tl">
                    <a:srgbClr val="000000">
                      <a:alpha val="43137"/>
                    </a:srgbClr>
                  </a:outerShdw>
                </a:effectLst>
              </a:rPr>
              <a:t>that our </a:t>
            </a:r>
            <a:r>
              <a:rPr lang="en-US" sz="2400" dirty="0">
                <a:effectLst>
                  <a:outerShdw blurRad="38100" dist="38100" dir="2700000" algn="tl">
                    <a:srgbClr val="000000">
                      <a:alpha val="43137"/>
                    </a:srgbClr>
                  </a:outerShdw>
                </a:effectLst>
              </a:rPr>
              <a:t>approach is broad enough to enable </a:t>
            </a:r>
            <a:r>
              <a:rPr lang="en-US" sz="2400" dirty="0" smtClean="0">
                <a:effectLst>
                  <a:outerShdw blurRad="38100" dist="38100" dir="2700000" algn="tl">
                    <a:srgbClr val="000000">
                      <a:alpha val="43137"/>
                    </a:srgbClr>
                  </a:outerShdw>
                </a:effectLst>
              </a:rPr>
              <a:t>us to </a:t>
            </a:r>
            <a:r>
              <a:rPr lang="en-US" sz="2400" dirty="0">
                <a:effectLst>
                  <a:outerShdw blurRad="38100" dist="38100" dir="2700000" algn="tl">
                    <a:srgbClr val="000000">
                      <a:alpha val="43137"/>
                    </a:srgbClr>
                  </a:outerShdw>
                </a:effectLst>
              </a:rPr>
              <a:t>shift from one perspective to another</a:t>
            </a:r>
            <a:r>
              <a:rPr lang="en-US" sz="2400" dirty="0" smtClean="0">
                <a:effectLst>
                  <a:outerShdw blurRad="38100" dist="38100" dir="2700000" algn="tl">
                    <a:srgbClr val="000000">
                      <a:alpha val="43137"/>
                    </a:srgbClr>
                  </a:outerShdw>
                </a:effectLst>
              </a:rPr>
              <a:t>.</a:t>
            </a:r>
          </a:p>
          <a:p>
            <a:pPr marL="620713" indent="-342900"/>
            <a:endParaRPr lang="en-US" sz="2400" dirty="0" smtClean="0">
              <a:effectLst>
                <a:outerShdw blurRad="38100" dist="38100" dir="2700000" algn="tl">
                  <a:srgbClr val="000000">
                    <a:alpha val="43137"/>
                  </a:srgbClr>
                </a:outerShdw>
              </a:effectLst>
            </a:endParaRPr>
          </a:p>
          <a:p>
            <a:pPr marL="620713" indent="-342900"/>
            <a:r>
              <a:rPr lang="en-US" sz="2400" dirty="0" smtClean="0">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5) We should </a:t>
            </a:r>
            <a:r>
              <a:rPr lang="en-US" sz="2400" dirty="0" smtClean="0">
                <a:effectLst>
                  <a:outerShdw blurRad="38100" dist="38100" dir="2700000" algn="tl">
                    <a:srgbClr val="000000">
                      <a:alpha val="43137"/>
                    </a:srgbClr>
                  </a:outerShdw>
                </a:effectLst>
              </a:rPr>
              <a:t>develop ourselves </a:t>
            </a:r>
            <a:r>
              <a:rPr lang="en-US" sz="2400" dirty="0">
                <a:effectLst>
                  <a:outerShdw blurRad="38100" dist="38100" dir="2700000" algn="tl">
                    <a:srgbClr val="000000">
                      <a:alpha val="43137"/>
                    </a:srgbClr>
                  </a:outerShdw>
                </a:effectLst>
              </a:rPr>
              <a:t>as individuals with the ability to think in this broad way, </a:t>
            </a:r>
            <a:r>
              <a:rPr lang="en-US" sz="2400" dirty="0" smtClean="0">
                <a:effectLst>
                  <a:outerShdw blurRad="38100" dist="38100" dir="2700000" algn="tl">
                    <a:srgbClr val="000000">
                      <a:alpha val="43137"/>
                    </a:srgbClr>
                  </a:outerShdw>
                </a:effectLst>
              </a:rPr>
              <a:t>developing a </a:t>
            </a:r>
            <a:r>
              <a:rPr lang="en-US" sz="2400" dirty="0">
                <a:effectLst>
                  <a:outerShdw blurRad="38100" dist="38100" dir="2700000" algn="tl">
                    <a:srgbClr val="000000">
                      <a:alpha val="43137"/>
                    </a:srgbClr>
                  </a:outerShdw>
                </a:effectLst>
              </a:rPr>
              <a:t>”sociological imagination” that suggests a new vision of society.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38200" y="304800"/>
            <a:ext cx="7696200" cy="2246769"/>
          </a:xfrm>
          <a:prstGeom prst="rect">
            <a:avLst/>
          </a:prstGeom>
        </p:spPr>
        <p:txBody>
          <a:bodyPr wrap="square">
            <a:spAutoFit/>
          </a:bodyPr>
          <a:lstStyle/>
          <a:p>
            <a:pPr algn="just"/>
            <a:r>
              <a:rPr lang="en-US" sz="2800" dirty="0" smtClean="0">
                <a:effectLst>
                  <a:outerShdw blurRad="38100" dist="38100" dir="2700000" algn="tl">
                    <a:srgbClr val="000000">
                      <a:alpha val="43137"/>
                    </a:srgbClr>
                  </a:outerShdw>
                </a:effectLst>
              </a:rPr>
              <a:t>”What is happening in the social world as well as what is widely felt and widely  thought can no longer be satisfactorily explained by the received principles, then an epoch is ending  and a new one needs to be defined”</a:t>
            </a:r>
            <a:endParaRPr lang="en-US" sz="2800" dirty="0">
              <a:effectLst>
                <a:outerShdw blurRad="38100" dist="38100" dir="2700000" algn="tl">
                  <a:srgbClr val="000000">
                    <a:alpha val="43137"/>
                  </a:srgbClr>
                </a:outerShdw>
              </a:effectLst>
            </a:endParaRPr>
          </a:p>
        </p:txBody>
      </p:sp>
      <p:pic>
        <p:nvPicPr>
          <p:cNvPr id="1028" name="Picture 4" descr="http://www.dana.org/uploadedImages/Images/Content_Images/art_v3n3cardosodavisgoldberg_6.jpg"/>
          <p:cNvPicPr>
            <a:picLocks noChangeAspect="1" noChangeArrowheads="1"/>
          </p:cNvPicPr>
          <p:nvPr/>
        </p:nvPicPr>
        <p:blipFill>
          <a:blip r:embed="rId2" cstate="print"/>
          <a:srcRect l="4324" r="11351"/>
          <a:stretch>
            <a:fillRect/>
          </a:stretch>
        </p:blipFill>
        <p:spPr bwMode="auto">
          <a:xfrm>
            <a:off x="6248400" y="2209801"/>
            <a:ext cx="2667000" cy="3325202"/>
          </a:xfrm>
          <a:prstGeom prst="rect">
            <a:avLst/>
          </a:prstGeom>
          <a:ln>
            <a:noFill/>
          </a:ln>
          <a:effectLst>
            <a:outerShdw blurRad="292100" dist="139700" dir="2700000" algn="tl" rotWithShape="0">
              <a:srgbClr val="333333">
                <a:alpha val="65000"/>
              </a:srgbClr>
            </a:outerShdw>
          </a:effectLst>
        </p:spPr>
      </p:pic>
      <p:pic>
        <p:nvPicPr>
          <p:cNvPr id="1030" name="Picture 6" descr="http://www.dailygalaxy.com/.a/6a00d8341bf7f753ef014e8707faa0970d-320wi"/>
          <p:cNvPicPr>
            <a:picLocks noChangeAspect="1" noChangeArrowheads="1"/>
          </p:cNvPicPr>
          <p:nvPr/>
        </p:nvPicPr>
        <p:blipFill>
          <a:blip r:embed="rId3" cstate="print"/>
          <a:srcRect/>
          <a:stretch>
            <a:fillRect/>
          </a:stretch>
        </p:blipFill>
        <p:spPr bwMode="auto">
          <a:xfrm>
            <a:off x="200025" y="3411128"/>
            <a:ext cx="2619375" cy="3294472"/>
          </a:xfrm>
          <a:prstGeom prst="rect">
            <a:avLst/>
          </a:prstGeom>
          <a:ln>
            <a:noFill/>
          </a:ln>
          <a:effectLst>
            <a:outerShdw blurRad="292100" dist="139700" dir="2700000" algn="tl" rotWithShape="0">
              <a:srgbClr val="333333">
                <a:alpha val="65000"/>
              </a:srgbClr>
            </a:outerShdw>
          </a:effectLst>
        </p:spPr>
      </p:pic>
      <p:pic>
        <p:nvPicPr>
          <p:cNvPr id="1032" name="Picture 8" descr="http://msnbcmedia3.msn.com/j/ap/somalia%20east%20africa%20famine--1930127234_v2.grid-6x2.jpg"/>
          <p:cNvPicPr>
            <a:picLocks noChangeAspect="1" noChangeArrowheads="1"/>
          </p:cNvPicPr>
          <p:nvPr/>
        </p:nvPicPr>
        <p:blipFill>
          <a:blip r:embed="rId4" cstate="print"/>
          <a:srcRect l="33755" r="5485"/>
          <a:stretch>
            <a:fillRect/>
          </a:stretch>
        </p:blipFill>
        <p:spPr bwMode="auto">
          <a:xfrm>
            <a:off x="3124200" y="2809875"/>
            <a:ext cx="2743200" cy="29813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81200" y="381000"/>
            <a:ext cx="5709640" cy="523220"/>
          </a:xfrm>
          <a:prstGeom prst="rect">
            <a:avLst/>
          </a:prstGeom>
          <a:noFill/>
        </p:spPr>
        <p:txBody>
          <a:bodyPr wrap="none" rtlCol="0">
            <a:spAutoFit/>
          </a:bodyPr>
          <a:lstStyle/>
          <a:p>
            <a:r>
              <a:rPr lang="en-US" sz="2800" u="sng" dirty="0" smtClean="0">
                <a:effectLst>
                  <a:outerShdw blurRad="38100" dist="38100" dir="2700000" algn="tl">
                    <a:srgbClr val="000000">
                      <a:alpha val="43137"/>
                    </a:srgbClr>
                  </a:outerShdw>
                </a:effectLst>
              </a:rPr>
              <a:t>What are Social Scientists looking for?</a:t>
            </a:r>
            <a:endParaRPr lang="en-US" sz="2800" u="sng" dirty="0">
              <a:effectLst>
                <a:outerShdw blurRad="38100" dist="38100" dir="2700000" algn="tl">
                  <a:srgbClr val="000000">
                    <a:alpha val="43137"/>
                  </a:srgbClr>
                </a:outerShdw>
              </a:effectLst>
            </a:endParaRPr>
          </a:p>
        </p:txBody>
      </p:sp>
      <p:sp>
        <p:nvSpPr>
          <p:cNvPr id="3" name="2 Rectángulo"/>
          <p:cNvSpPr/>
          <p:nvPr/>
        </p:nvSpPr>
        <p:spPr>
          <a:xfrm>
            <a:off x="304800" y="1030843"/>
            <a:ext cx="2971800" cy="5693866"/>
          </a:xfrm>
          <a:prstGeom prst="rect">
            <a:avLst/>
          </a:prstGeom>
        </p:spPr>
        <p:txBody>
          <a:bodyPr wrap="square">
            <a:spAutoFit/>
          </a:bodyPr>
          <a:lstStyle/>
          <a:p>
            <a:r>
              <a:rPr lang="en-US" sz="2600" dirty="0" smtClean="0">
                <a:effectLst>
                  <a:outerShdw blurRad="38100" dist="38100" dir="2700000" algn="tl">
                    <a:srgbClr val="000000">
                      <a:alpha val="43137"/>
                    </a:srgbClr>
                  </a:outerShdw>
                </a:effectLst>
              </a:rPr>
              <a:t>Social theorists are </a:t>
            </a:r>
            <a:r>
              <a:rPr lang="en-US" sz="2600" b="1" dirty="0" smtClean="0">
                <a:effectLst>
                  <a:outerShdw blurRad="38100" dist="38100" dir="2700000" algn="tl">
                    <a:srgbClr val="000000">
                      <a:alpha val="43137"/>
                    </a:srgbClr>
                  </a:outerShdw>
                </a:effectLst>
              </a:rPr>
              <a:t>concept-creators </a:t>
            </a:r>
            <a:r>
              <a:rPr lang="en-US" sz="2600" dirty="0" smtClean="0">
                <a:effectLst>
                  <a:outerShdw blurRad="38100" dist="38100" dir="2700000" algn="tl">
                    <a:srgbClr val="000000">
                      <a:alpha val="43137"/>
                    </a:srgbClr>
                  </a:outerShdw>
                </a:effectLst>
              </a:rPr>
              <a:t>means that they are not merely in the knowledge-creating business, but also in the language-reform and language-creating business. In other words, they are from the beginning involved in </a:t>
            </a:r>
            <a:r>
              <a:rPr lang="en-US" sz="2600" b="1" dirty="0" smtClean="0">
                <a:effectLst>
                  <a:outerShdw blurRad="38100" dist="38100" dir="2700000" algn="tl">
                    <a:srgbClr val="000000">
                      <a:alpha val="43137"/>
                    </a:srgbClr>
                  </a:outerShdw>
                </a:effectLst>
              </a:rPr>
              <a:t>creating a new culture.</a:t>
            </a:r>
            <a:endParaRPr lang="en-US" sz="2600" b="1" dirty="0">
              <a:effectLst>
                <a:outerShdw blurRad="38100" dist="38100" dir="2700000" algn="tl">
                  <a:srgbClr val="000000">
                    <a:alpha val="43137"/>
                  </a:srgbClr>
                </a:outerShdw>
              </a:effectLst>
            </a:endParaRPr>
          </a:p>
        </p:txBody>
      </p:sp>
      <p:pic>
        <p:nvPicPr>
          <p:cNvPr id="1026" name="Picture 2" descr="http://jaxinteractive.files.wordpress.com/2007/07/web2_logos1.jpg"/>
          <p:cNvPicPr>
            <a:picLocks noChangeAspect="1" noChangeArrowheads="1"/>
          </p:cNvPicPr>
          <p:nvPr/>
        </p:nvPicPr>
        <p:blipFill>
          <a:blip r:embed="rId2" cstate="print"/>
          <a:srcRect/>
          <a:stretch>
            <a:fillRect/>
          </a:stretch>
        </p:blipFill>
        <p:spPr bwMode="auto">
          <a:xfrm>
            <a:off x="3276600" y="1346405"/>
            <a:ext cx="5572125" cy="467339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zcommunications.org/FCKFiles/image/may08zmoimages/Kamensky-Underfoot-ZMag0508.gif"/>
          <p:cNvPicPr>
            <a:picLocks noChangeAspect="1" noChangeArrowheads="1"/>
          </p:cNvPicPr>
          <p:nvPr/>
        </p:nvPicPr>
        <p:blipFill>
          <a:blip r:embed="rId2" cstate="print"/>
          <a:srcRect/>
          <a:stretch>
            <a:fillRect/>
          </a:stretch>
        </p:blipFill>
        <p:spPr bwMode="auto">
          <a:xfrm>
            <a:off x="152400" y="228600"/>
            <a:ext cx="3575304" cy="2590800"/>
          </a:xfrm>
          <a:prstGeom prst="rect">
            <a:avLst/>
          </a:prstGeom>
          <a:ln>
            <a:noFill/>
          </a:ln>
          <a:effectLst>
            <a:outerShdw blurRad="292100" dist="139700" dir="2700000" algn="tl" rotWithShape="0">
              <a:srgbClr val="333333">
                <a:alpha val="65000"/>
              </a:srgbClr>
            </a:outerShdw>
          </a:effectLst>
        </p:spPr>
      </p:pic>
      <p:pic>
        <p:nvPicPr>
          <p:cNvPr id="24580" name="Picture 4" descr="http://cdn.radionetherlands.nl/data/files/imagecache/must_carry/images/lead/poverty-650_0.jpg"/>
          <p:cNvPicPr>
            <a:picLocks noChangeAspect="1" noChangeArrowheads="1"/>
          </p:cNvPicPr>
          <p:nvPr/>
        </p:nvPicPr>
        <p:blipFill>
          <a:blip r:embed="rId3" cstate="print"/>
          <a:srcRect/>
          <a:stretch>
            <a:fillRect/>
          </a:stretch>
        </p:blipFill>
        <p:spPr bwMode="auto">
          <a:xfrm>
            <a:off x="3810000" y="228600"/>
            <a:ext cx="5124450" cy="2601644"/>
          </a:xfrm>
          <a:prstGeom prst="rect">
            <a:avLst/>
          </a:prstGeom>
          <a:ln>
            <a:noFill/>
          </a:ln>
          <a:effectLst>
            <a:outerShdw blurRad="292100" dist="139700" dir="2700000" algn="tl" rotWithShape="0">
              <a:srgbClr val="333333">
                <a:alpha val="65000"/>
              </a:srgbClr>
            </a:outerShdw>
          </a:effectLst>
        </p:spPr>
      </p:pic>
      <p:pic>
        <p:nvPicPr>
          <p:cNvPr id="24582" name="Picture 6" descr="http://www.ronmeinsler.com/cantina/wp-content/uploads/2009/02/poverty.jpg"/>
          <p:cNvPicPr>
            <a:picLocks noChangeAspect="1" noChangeArrowheads="1"/>
          </p:cNvPicPr>
          <p:nvPr/>
        </p:nvPicPr>
        <p:blipFill>
          <a:blip r:embed="rId4" cstate="print"/>
          <a:srcRect/>
          <a:stretch>
            <a:fillRect/>
          </a:stretch>
        </p:blipFill>
        <p:spPr bwMode="auto">
          <a:xfrm>
            <a:off x="165212" y="2895600"/>
            <a:ext cx="3568587" cy="2819400"/>
          </a:xfrm>
          <a:prstGeom prst="rect">
            <a:avLst/>
          </a:prstGeom>
          <a:ln>
            <a:noFill/>
          </a:ln>
          <a:effectLst>
            <a:outerShdw blurRad="292100" dist="139700" dir="2700000" algn="tl" rotWithShape="0">
              <a:srgbClr val="333333">
                <a:alpha val="65000"/>
              </a:srgbClr>
            </a:outerShdw>
          </a:effectLst>
        </p:spPr>
      </p:pic>
      <p:pic>
        <p:nvPicPr>
          <p:cNvPr id="24584" name="Picture 8" descr="http://www.oakparkjournal.com/2010/mexico-poverty-2011-01.jpg"/>
          <p:cNvPicPr>
            <a:picLocks noChangeAspect="1" noChangeArrowheads="1"/>
          </p:cNvPicPr>
          <p:nvPr/>
        </p:nvPicPr>
        <p:blipFill>
          <a:blip r:embed="rId5" cstate="print"/>
          <a:srcRect/>
          <a:stretch>
            <a:fillRect/>
          </a:stretch>
        </p:blipFill>
        <p:spPr bwMode="auto">
          <a:xfrm>
            <a:off x="3810000" y="2895599"/>
            <a:ext cx="5105400" cy="2835269"/>
          </a:xfrm>
          <a:prstGeom prst="rect">
            <a:avLst/>
          </a:prstGeom>
          <a:ln>
            <a:noFill/>
          </a:ln>
          <a:effectLst>
            <a:outerShdw blurRad="292100" dist="139700" dir="2700000" algn="tl" rotWithShape="0">
              <a:srgbClr val="333333">
                <a:alpha val="65000"/>
              </a:srgbClr>
            </a:outerShdw>
          </a:effectLst>
        </p:spPr>
      </p:pic>
      <p:sp>
        <p:nvSpPr>
          <p:cNvPr id="6" name="5 CuadroTexto"/>
          <p:cNvSpPr txBox="1"/>
          <p:nvPr/>
        </p:nvSpPr>
        <p:spPr>
          <a:xfrm>
            <a:off x="2258205" y="5867400"/>
            <a:ext cx="5369675" cy="461665"/>
          </a:xfrm>
          <a:prstGeom prst="rect">
            <a:avLst/>
          </a:prstGeom>
          <a:noFill/>
        </p:spPr>
        <p:txBody>
          <a:bodyPr wrap="none" rtlCol="0">
            <a:spAutoFit/>
          </a:bodyPr>
          <a:lstStyle/>
          <a:p>
            <a:r>
              <a:rPr lang="en-US" sz="2400" b="1" dirty="0" smtClean="0">
                <a:effectLst>
                  <a:outerShdw blurRad="38100" dist="38100" dir="2700000" algn="tl">
                    <a:srgbClr val="000000">
                      <a:alpha val="43137"/>
                    </a:srgbClr>
                  </a:outerShdw>
                </a:effectLst>
              </a:rPr>
              <a:t>This is what we want as a new Society ! !</a:t>
            </a:r>
            <a:endParaRPr lang="en-US" sz="2400" b="1" dirty="0">
              <a:effectLst>
                <a:outerShdw blurRad="38100" dist="38100" dir="2700000" algn="tl">
                  <a:srgbClr val="000000">
                    <a:alpha val="43137"/>
                  </a:srgbClr>
                </a:outerShdw>
              </a:effectLst>
            </a:endParaRPr>
          </a:p>
        </p:txBody>
      </p:sp>
      <p:sp>
        <p:nvSpPr>
          <p:cNvPr id="7" name="6 CuadroTexto"/>
          <p:cNvSpPr txBox="1"/>
          <p:nvPr/>
        </p:nvSpPr>
        <p:spPr>
          <a:xfrm>
            <a:off x="2726100" y="6248400"/>
            <a:ext cx="4131900" cy="461665"/>
          </a:xfrm>
          <a:prstGeom prst="rect">
            <a:avLst/>
          </a:prstGeom>
          <a:noFill/>
        </p:spPr>
        <p:txBody>
          <a:bodyPr wrap="none" rtlCol="0">
            <a:spAutoFit/>
          </a:bodyPr>
          <a:lstStyle/>
          <a:p>
            <a:r>
              <a:rPr lang="en-US" sz="2400" b="1" dirty="0" smtClean="0">
                <a:effectLst>
                  <a:outerShdw blurRad="38100" dist="38100" dir="2700000" algn="tl">
                    <a:srgbClr val="000000">
                      <a:alpha val="43137"/>
                    </a:srgbClr>
                  </a:outerShdw>
                </a:effectLst>
              </a:rPr>
              <a:t>Can we build a better future? ?</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09600" y="228600"/>
            <a:ext cx="8139344" cy="461665"/>
          </a:xfrm>
          <a:prstGeom prst="rect">
            <a:avLst/>
          </a:prstGeom>
          <a:noFill/>
        </p:spPr>
        <p:txBody>
          <a:bodyPr wrap="none" rtlCol="0">
            <a:spAutoFit/>
          </a:bodyPr>
          <a:lstStyle/>
          <a:p>
            <a:r>
              <a:rPr lang="en-US" sz="2400" b="1" dirty="0" smtClean="0">
                <a:effectLst>
                  <a:outerShdw blurRad="38100" dist="38100" dir="2700000" algn="tl">
                    <a:srgbClr val="000000">
                      <a:alpha val="43137"/>
                    </a:srgbClr>
                  </a:outerShdw>
                </a:effectLst>
              </a:rPr>
              <a:t>What affects Society?    How do we research a Social Problem?</a:t>
            </a:r>
            <a:endParaRPr lang="en-US" sz="2400" b="1" dirty="0">
              <a:effectLst>
                <a:outerShdw blurRad="38100" dist="38100" dir="2700000" algn="tl">
                  <a:srgbClr val="000000">
                    <a:alpha val="43137"/>
                  </a:srgbClr>
                </a:outerShdw>
              </a:effectLst>
            </a:endParaRPr>
          </a:p>
        </p:txBody>
      </p:sp>
      <p:pic>
        <p:nvPicPr>
          <p:cNvPr id="25602" name="Picture 2" descr="http://science.pppst.com/banner_science_variables.gif"/>
          <p:cNvPicPr>
            <a:picLocks noChangeAspect="1" noChangeArrowheads="1"/>
          </p:cNvPicPr>
          <p:nvPr/>
        </p:nvPicPr>
        <p:blipFill>
          <a:blip r:embed="rId2" cstate="print"/>
          <a:srcRect/>
          <a:stretch>
            <a:fillRect/>
          </a:stretch>
        </p:blipFill>
        <p:spPr bwMode="auto">
          <a:xfrm>
            <a:off x="1524000" y="685800"/>
            <a:ext cx="5838825" cy="2857648"/>
          </a:xfrm>
          <a:prstGeom prst="rect">
            <a:avLst/>
          </a:prstGeom>
          <a:noFill/>
        </p:spPr>
      </p:pic>
      <p:pic>
        <p:nvPicPr>
          <p:cNvPr id="25604" name="Picture 4" descr="http://www.nimblestudiosinc.com/joomla/images/stories/melIntro2/newDataToVariable11.jpg"/>
          <p:cNvPicPr>
            <a:picLocks noChangeAspect="1" noChangeArrowheads="1"/>
          </p:cNvPicPr>
          <p:nvPr/>
        </p:nvPicPr>
        <p:blipFill>
          <a:blip r:embed="rId3" cstate="print"/>
          <a:srcRect/>
          <a:stretch>
            <a:fillRect/>
          </a:stretch>
        </p:blipFill>
        <p:spPr bwMode="auto">
          <a:xfrm>
            <a:off x="4962525" y="3648075"/>
            <a:ext cx="3876675" cy="2219325"/>
          </a:xfrm>
          <a:prstGeom prst="rect">
            <a:avLst/>
          </a:prstGeom>
          <a:noFill/>
        </p:spPr>
      </p:pic>
      <p:pic>
        <p:nvPicPr>
          <p:cNvPr id="25606" name="Picture 6" descr="http://www.simafore.com/Portals/64283/images/variable-selection-feature-reduction-data-mining.png"/>
          <p:cNvPicPr>
            <a:picLocks noChangeAspect="1" noChangeArrowheads="1"/>
          </p:cNvPicPr>
          <p:nvPr/>
        </p:nvPicPr>
        <p:blipFill>
          <a:blip r:embed="rId4" cstate="print"/>
          <a:srcRect/>
          <a:stretch>
            <a:fillRect/>
          </a:stretch>
        </p:blipFill>
        <p:spPr bwMode="auto">
          <a:xfrm>
            <a:off x="533400" y="3505200"/>
            <a:ext cx="3810000" cy="2857500"/>
          </a:xfrm>
          <a:prstGeom prst="rect">
            <a:avLst/>
          </a:prstGeom>
          <a:noFill/>
        </p:spPr>
      </p:pic>
      <p:cxnSp>
        <p:nvCxnSpPr>
          <p:cNvPr id="7" name="6 Conector recto de flecha"/>
          <p:cNvCxnSpPr/>
          <p:nvPr/>
        </p:nvCxnSpPr>
        <p:spPr>
          <a:xfrm flipH="1">
            <a:off x="3276600" y="3429000"/>
            <a:ext cx="381000" cy="609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3810000" y="5029200"/>
            <a:ext cx="990600"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4800" y="533400"/>
            <a:ext cx="8839200" cy="6001643"/>
          </a:xfrm>
          <a:prstGeom prst="rect">
            <a:avLst/>
          </a:prstGeom>
        </p:spPr>
        <p:txBody>
          <a:bodyPr wrap="square">
            <a:spAutoFit/>
          </a:bodyPr>
          <a:lstStyle/>
          <a:p>
            <a:r>
              <a:rPr lang="en-US" sz="2400" dirty="0" smtClean="0">
                <a:effectLst>
                  <a:outerShdw blurRad="38100" dist="38100" dir="2700000" algn="tl">
                    <a:srgbClr val="000000">
                      <a:alpha val="43137"/>
                    </a:srgbClr>
                  </a:outerShdw>
                </a:effectLst>
              </a:rPr>
              <a:t>Viewing the program of birth control in terms of how it enters into the lives of people, we need to note many things such as:</a:t>
            </a:r>
          </a:p>
          <a:p>
            <a:endParaRPr lang="en-US" sz="2400" dirty="0" smtClean="0">
              <a:effectLst>
                <a:outerShdw blurRad="38100" dist="38100" dir="2700000" algn="tl">
                  <a:srgbClr val="000000">
                    <a:alpha val="43137"/>
                  </a:srgbClr>
                </a:outerShdw>
              </a:effectLst>
            </a:endParaRPr>
          </a:p>
          <a:p>
            <a:pPr>
              <a:buFont typeface="Wingdings" pitchFamily="2" charset="2"/>
              <a:buChar char="Ø"/>
            </a:pPr>
            <a:r>
              <a:rPr lang="en-US" sz="2400" b="1" dirty="0" smtClean="0">
                <a:effectLst>
                  <a:outerShdw blurRad="38100" dist="38100" dir="2700000" algn="tl">
                    <a:srgbClr val="000000">
                      <a:alpha val="43137"/>
                    </a:srgbClr>
                  </a:outerShdw>
                </a:effectLst>
              </a:rPr>
              <a:t>the literacy of the people, </a:t>
            </a:r>
          </a:p>
          <a:p>
            <a:pPr>
              <a:buFont typeface="Wingdings" pitchFamily="2" charset="2"/>
              <a:buChar char="Ø"/>
            </a:pPr>
            <a:r>
              <a:rPr lang="en-US" sz="2400" b="1" dirty="0" smtClean="0">
                <a:effectLst>
                  <a:outerShdw blurRad="38100" dist="38100" dir="2700000" algn="tl">
                    <a:srgbClr val="000000">
                      <a:alpha val="43137"/>
                    </a:srgbClr>
                  </a:outerShdw>
                </a:effectLst>
              </a:rPr>
              <a:t>the clarity of the printed information, </a:t>
            </a:r>
          </a:p>
          <a:p>
            <a:pPr>
              <a:buFont typeface="Wingdings" pitchFamily="2" charset="2"/>
              <a:buChar char="Ø"/>
            </a:pPr>
            <a:r>
              <a:rPr lang="en-US" sz="2400" b="1" dirty="0" smtClean="0">
                <a:effectLst>
                  <a:outerShdw blurRad="38100" dist="38100" dir="2700000" algn="tl">
                    <a:srgbClr val="000000">
                      <a:alpha val="43137"/>
                    </a:srgbClr>
                  </a:outerShdw>
                </a:effectLst>
              </a:rPr>
              <a:t>the manner and extent of its distribution, </a:t>
            </a:r>
          </a:p>
          <a:p>
            <a:pPr>
              <a:buFont typeface="Wingdings" pitchFamily="2" charset="2"/>
              <a:buChar char="Ø"/>
            </a:pPr>
            <a:r>
              <a:rPr lang="en-US" sz="2400" b="1" dirty="0" smtClean="0">
                <a:effectLst>
                  <a:outerShdw blurRad="38100" dist="38100" dir="2700000" algn="tl">
                    <a:srgbClr val="000000">
                      <a:alpha val="43137"/>
                    </a:srgbClr>
                  </a:outerShdw>
                </a:effectLst>
              </a:rPr>
              <a:t>the social position of the directors of the program and of the personnel, </a:t>
            </a:r>
          </a:p>
          <a:p>
            <a:pPr>
              <a:buFont typeface="Wingdings" pitchFamily="2" charset="2"/>
              <a:buChar char="Ø"/>
            </a:pPr>
            <a:r>
              <a:rPr lang="en-US" sz="2400" b="1" dirty="0" smtClean="0">
                <a:effectLst>
                  <a:outerShdw blurRad="38100" dist="38100" dir="2700000" algn="tl">
                    <a:srgbClr val="000000">
                      <a:alpha val="43137"/>
                    </a:srgbClr>
                  </a:outerShdw>
                </a:effectLst>
              </a:rPr>
              <a:t>how the personnel act, </a:t>
            </a:r>
          </a:p>
          <a:p>
            <a:pPr>
              <a:buFont typeface="Wingdings" pitchFamily="2" charset="2"/>
              <a:buChar char="Ø"/>
            </a:pPr>
            <a:r>
              <a:rPr lang="en-US" sz="2400" b="1" dirty="0" smtClean="0">
                <a:effectLst>
                  <a:outerShdw blurRad="38100" dist="38100" dir="2700000" algn="tl">
                    <a:srgbClr val="000000">
                      <a:alpha val="43137"/>
                    </a:srgbClr>
                  </a:outerShdw>
                </a:effectLst>
              </a:rPr>
              <a:t>the character of their instructional talks, </a:t>
            </a:r>
          </a:p>
          <a:p>
            <a:pPr>
              <a:buFont typeface="Wingdings" pitchFamily="2" charset="2"/>
              <a:buChar char="Ø"/>
            </a:pPr>
            <a:r>
              <a:rPr lang="en-US" sz="2400" b="1" dirty="0" smtClean="0">
                <a:effectLst>
                  <a:outerShdw blurRad="38100" dist="38100" dir="2700000" algn="tl">
                    <a:srgbClr val="000000">
                      <a:alpha val="43137"/>
                    </a:srgbClr>
                  </a:outerShdw>
                </a:effectLst>
              </a:rPr>
              <a:t>the way in which people define attendance at birth control clinics, </a:t>
            </a:r>
          </a:p>
          <a:p>
            <a:pPr>
              <a:buFont typeface="Wingdings" pitchFamily="2" charset="2"/>
              <a:buChar char="Ø"/>
            </a:pPr>
            <a:r>
              <a:rPr lang="en-US" sz="2400" b="1" dirty="0" smtClean="0">
                <a:effectLst>
                  <a:outerShdw blurRad="38100" dist="38100" dir="2700000" algn="tl">
                    <a:srgbClr val="000000">
                      <a:alpha val="43137"/>
                    </a:srgbClr>
                  </a:outerShdw>
                </a:effectLst>
              </a:rPr>
              <a:t>the expressed views of influential personages with reference to the program, </a:t>
            </a:r>
          </a:p>
          <a:p>
            <a:pPr>
              <a:buFont typeface="Wingdings" pitchFamily="2" charset="2"/>
              <a:buChar char="Ø"/>
            </a:pPr>
            <a:r>
              <a:rPr lang="en-US" sz="2400" b="1" dirty="0" smtClean="0">
                <a:effectLst>
                  <a:outerShdw blurRad="38100" dist="38100" dir="2700000" algn="tl">
                    <a:srgbClr val="000000">
                      <a:alpha val="43137"/>
                    </a:srgbClr>
                  </a:outerShdw>
                </a:effectLst>
              </a:rPr>
              <a:t>how such persons are regarded, and </a:t>
            </a:r>
          </a:p>
          <a:p>
            <a:pPr>
              <a:buFont typeface="Wingdings" pitchFamily="2" charset="2"/>
              <a:buChar char="Ø"/>
            </a:pPr>
            <a:r>
              <a:rPr lang="en-US" sz="2400" b="1" dirty="0" smtClean="0">
                <a:effectLst>
                  <a:outerShdw blurRad="38100" dist="38100" dir="2700000" algn="tl">
                    <a:srgbClr val="000000">
                      <a:alpha val="43137"/>
                    </a:srgbClr>
                  </a:outerShdw>
                </a:effectLst>
              </a:rPr>
              <a:t>the nature of the discussions among people with regard to the clinics.</a:t>
            </a:r>
            <a:endParaRPr lang="en-US" sz="2400" b="1" dirty="0">
              <a:effectLst>
                <a:outerShdw blurRad="38100" dist="38100" dir="2700000" algn="tl">
                  <a:srgbClr val="000000">
                    <a:alpha val="43137"/>
                  </a:srgbClr>
                </a:outerShdw>
              </a:effectLst>
            </a:endParaRPr>
          </a:p>
        </p:txBody>
      </p:sp>
      <p:sp>
        <p:nvSpPr>
          <p:cNvPr id="3" name="2 CuadroTexto"/>
          <p:cNvSpPr txBox="1"/>
          <p:nvPr/>
        </p:nvSpPr>
        <p:spPr>
          <a:xfrm>
            <a:off x="304800" y="152400"/>
            <a:ext cx="4306756" cy="954107"/>
          </a:xfrm>
          <a:prstGeom prst="rect">
            <a:avLst/>
          </a:prstGeom>
          <a:noFill/>
        </p:spPr>
        <p:txBody>
          <a:bodyPr wrap="none" rtlCol="0">
            <a:spAutoFit/>
          </a:bodyPr>
          <a:lstStyle/>
          <a:p>
            <a:r>
              <a:rPr lang="en-US" sz="2800" b="1" dirty="0" smtClean="0"/>
              <a:t>Example in Social Sciences.-</a:t>
            </a:r>
          </a:p>
          <a:p>
            <a:endParaRPr lang="en-US" sz="2800" b="1" dirty="0"/>
          </a:p>
        </p:txBody>
      </p:sp>
      <p:sp>
        <p:nvSpPr>
          <p:cNvPr id="4" name="3 CuadroTexto"/>
          <p:cNvSpPr txBox="1"/>
          <p:nvPr/>
        </p:nvSpPr>
        <p:spPr>
          <a:xfrm rot="18840204">
            <a:off x="6298154" y="1695922"/>
            <a:ext cx="2041777" cy="369332"/>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dirty="0" smtClean="0"/>
              <a:t>Quantitative factors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5800" y="762000"/>
            <a:ext cx="7924800" cy="2031325"/>
          </a:xfrm>
          <a:prstGeom prst="rect">
            <a:avLst/>
          </a:prstGeom>
        </p:spPr>
        <p:txBody>
          <a:bodyPr wrap="square">
            <a:spAutoFit/>
          </a:bodyPr>
          <a:lstStyle/>
          <a:p>
            <a:r>
              <a:rPr lang="en-US" sz="2400" b="1" dirty="0" smtClean="0">
                <a:effectLst>
                  <a:outerShdw blurRad="38100" dist="38100" dir="2700000" algn="tl">
                    <a:srgbClr val="000000">
                      <a:alpha val="43137"/>
                    </a:srgbClr>
                  </a:outerShdw>
                </a:effectLst>
              </a:rPr>
              <a:t>For example, there is the little matter of cultural values and norms as well as patterns of social organization in society as a whole like social stratification and bureaucracy. </a:t>
            </a:r>
          </a:p>
          <a:p>
            <a:r>
              <a:rPr lang="en-US" dirty="0" smtClean="0"/>
              <a:t>Most of quantitative methodology pushes aside such considerations, for they would interfere with the tools of measurement that we presently have and that yield definite findings.</a:t>
            </a:r>
            <a:endParaRPr lang="en-US" dirty="0"/>
          </a:p>
        </p:txBody>
      </p:sp>
      <p:sp>
        <p:nvSpPr>
          <p:cNvPr id="4" name="3 CuadroTexto"/>
          <p:cNvSpPr txBox="1"/>
          <p:nvPr/>
        </p:nvSpPr>
        <p:spPr>
          <a:xfrm>
            <a:off x="732046" y="304800"/>
            <a:ext cx="7726154" cy="461665"/>
          </a:xfrm>
          <a:prstGeom prst="rect">
            <a:avLst/>
          </a:prstGeom>
          <a:noFill/>
        </p:spPr>
        <p:txBody>
          <a:bodyPr wrap="none" rtlCol="0">
            <a:spAutoFit/>
          </a:bodyPr>
          <a:lstStyle/>
          <a:p>
            <a:r>
              <a:rPr lang="en-US" sz="2400" b="1" dirty="0" smtClean="0">
                <a:effectLst>
                  <a:outerShdw blurRad="38100" dist="38100" dir="2700000" algn="tl">
                    <a:srgbClr val="000000">
                      <a:alpha val="43137"/>
                    </a:srgbClr>
                  </a:outerShdw>
                </a:effectLst>
              </a:rPr>
              <a:t>We get the whole picture from the above……. Of course NO</a:t>
            </a:r>
            <a:endParaRPr lang="en-US" sz="2400" b="1" dirty="0">
              <a:effectLst>
                <a:outerShdw blurRad="38100" dist="38100" dir="2700000" algn="tl">
                  <a:srgbClr val="000000">
                    <a:alpha val="43137"/>
                  </a:srgbClr>
                </a:outerShdw>
              </a:effectLst>
            </a:endParaRPr>
          </a:p>
        </p:txBody>
      </p:sp>
      <p:pic>
        <p:nvPicPr>
          <p:cNvPr id="26626" name="Picture 2" descr="http://www.everyculture.com/images/ctc_01_img0201.jpg"/>
          <p:cNvPicPr>
            <a:picLocks noChangeAspect="1" noChangeArrowheads="1"/>
          </p:cNvPicPr>
          <p:nvPr/>
        </p:nvPicPr>
        <p:blipFill>
          <a:blip r:embed="rId2" cstate="print"/>
          <a:srcRect/>
          <a:stretch>
            <a:fillRect/>
          </a:stretch>
        </p:blipFill>
        <p:spPr bwMode="auto">
          <a:xfrm>
            <a:off x="228600" y="3352800"/>
            <a:ext cx="3257550" cy="3228849"/>
          </a:xfrm>
          <a:prstGeom prst="rect">
            <a:avLst/>
          </a:prstGeom>
          <a:noFill/>
        </p:spPr>
      </p:pic>
      <p:pic>
        <p:nvPicPr>
          <p:cNvPr id="26630" name="Picture 6" descr="http://stanleyfeldmdmace.typepad.com/.a/6a00d83451876469e201543683d122970c-pi"/>
          <p:cNvPicPr>
            <a:picLocks noChangeAspect="1" noChangeArrowheads="1"/>
          </p:cNvPicPr>
          <p:nvPr/>
        </p:nvPicPr>
        <p:blipFill>
          <a:blip r:embed="rId3" cstate="print"/>
          <a:srcRect/>
          <a:stretch>
            <a:fillRect/>
          </a:stretch>
        </p:blipFill>
        <p:spPr bwMode="auto">
          <a:xfrm>
            <a:off x="3661506" y="2819399"/>
            <a:ext cx="5177694" cy="38100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81000" y="304800"/>
            <a:ext cx="3547702" cy="523220"/>
          </a:xfrm>
          <a:prstGeom prst="rect">
            <a:avLst/>
          </a:prstGeom>
        </p:spPr>
        <p:txBody>
          <a:bodyPr wrap="none">
            <a:spAutoFit/>
          </a:bodyPr>
          <a:lstStyle/>
          <a:p>
            <a:r>
              <a:rPr lang="en-US" sz="2800" b="1" dirty="0" smtClean="0">
                <a:effectLst>
                  <a:outerShdw blurRad="38100" dist="38100" dir="2700000" algn="tl">
                    <a:srgbClr val="000000">
                      <a:alpha val="43137"/>
                    </a:srgbClr>
                  </a:outerShdw>
                </a:effectLst>
              </a:rPr>
              <a:t>Integrating Knowledge</a:t>
            </a:r>
            <a:endParaRPr lang="en-US" sz="2800" dirty="0">
              <a:effectLst>
                <a:outerShdw blurRad="38100" dist="38100" dir="2700000" algn="tl">
                  <a:srgbClr val="000000">
                    <a:alpha val="43137"/>
                  </a:srgbClr>
                </a:outerShdw>
              </a:effectLst>
            </a:endParaRPr>
          </a:p>
        </p:txBody>
      </p:sp>
      <p:sp>
        <p:nvSpPr>
          <p:cNvPr id="4" name="3 Rectángulo"/>
          <p:cNvSpPr/>
          <p:nvPr/>
        </p:nvSpPr>
        <p:spPr>
          <a:xfrm>
            <a:off x="762000" y="914400"/>
            <a:ext cx="7391400" cy="1692771"/>
          </a:xfrm>
          <a:prstGeom prst="rect">
            <a:avLst/>
          </a:prstGeom>
        </p:spPr>
        <p:txBody>
          <a:bodyPr wrap="square">
            <a:spAutoFit/>
          </a:bodyPr>
          <a:lstStyle/>
          <a:p>
            <a:pPr algn="just"/>
            <a:r>
              <a:rPr lang="en-US" sz="2600" dirty="0" smtClean="0"/>
              <a:t>Analysis is the way in which all aspects of the sociologist’s usage of the scientific method are intimately tied together within the same scientific paradigm.</a:t>
            </a:r>
            <a:endParaRPr lang="en-US" sz="2600" dirty="0"/>
          </a:p>
        </p:txBody>
      </p:sp>
      <p:pic>
        <p:nvPicPr>
          <p:cNvPr id="28676" name="Picture 4" descr="http://www.baesystemsintel.com/eebae/images/uploads/GEOINT.png"/>
          <p:cNvPicPr>
            <a:picLocks noChangeAspect="1" noChangeArrowheads="1"/>
          </p:cNvPicPr>
          <p:nvPr/>
        </p:nvPicPr>
        <p:blipFill>
          <a:blip r:embed="rId2" cstate="print"/>
          <a:srcRect/>
          <a:stretch>
            <a:fillRect/>
          </a:stretch>
        </p:blipFill>
        <p:spPr bwMode="auto">
          <a:xfrm>
            <a:off x="3200400" y="2514600"/>
            <a:ext cx="3943350" cy="3933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1000" y="304800"/>
            <a:ext cx="7924800" cy="2308324"/>
          </a:xfrm>
          <a:prstGeom prst="rect">
            <a:avLst/>
          </a:prstGeom>
        </p:spPr>
        <p:txBody>
          <a:bodyPr wrap="square">
            <a:spAutoFit/>
          </a:bodyPr>
          <a:lstStyle/>
          <a:p>
            <a:r>
              <a:rPr lang="en-US" sz="2400" dirty="0" smtClean="0">
                <a:effectLst>
                  <a:outerShdw blurRad="38100" dist="38100" dir="2700000" algn="tl">
                    <a:srgbClr val="000000">
                      <a:alpha val="43137"/>
                    </a:srgbClr>
                  </a:outerShdw>
                </a:effectLst>
              </a:rPr>
              <a:t>For example, we may be able to reject the null hypothesis that there is no relationship whatsoever between, say, the number of people visiting a birth control center and the birth rate of a given people. In other words, we  find that the birth control program “works” at least to a very limited extent, and this has at least some utility in efforts to evaluate its effectiveness.</a:t>
            </a:r>
            <a:endParaRPr lang="en-US" sz="2400" dirty="0">
              <a:effectLst>
                <a:outerShdw blurRad="38100" dist="38100" dir="2700000" algn="tl">
                  <a:srgbClr val="000000">
                    <a:alpha val="43137"/>
                  </a:srgbClr>
                </a:outerShdw>
              </a:effectLst>
            </a:endParaRPr>
          </a:p>
        </p:txBody>
      </p:sp>
      <p:pic>
        <p:nvPicPr>
          <p:cNvPr id="30722" name="Picture 2" descr="http://media.pressherald.com/images/300*305/20110711_baby_2.jpg"/>
          <p:cNvPicPr>
            <a:picLocks noChangeAspect="1" noChangeArrowheads="1"/>
          </p:cNvPicPr>
          <p:nvPr/>
        </p:nvPicPr>
        <p:blipFill>
          <a:blip r:embed="rId2" cstate="print"/>
          <a:srcRect/>
          <a:stretch>
            <a:fillRect/>
          </a:stretch>
        </p:blipFill>
        <p:spPr bwMode="auto">
          <a:xfrm>
            <a:off x="6378565" y="3048000"/>
            <a:ext cx="2689235" cy="2743200"/>
          </a:xfrm>
          <a:prstGeom prst="ellipse">
            <a:avLst/>
          </a:prstGeom>
          <a:ln>
            <a:noFill/>
          </a:ln>
          <a:effectLst>
            <a:softEdge rad="112500"/>
          </a:effectLst>
        </p:spPr>
      </p:pic>
      <p:pic>
        <p:nvPicPr>
          <p:cNvPr id="30724" name="Picture 4" descr="http://californiapregnancycenter.com/var/bi/69766/73535-California-Pregnancy-Center--call2.jpg"/>
          <p:cNvPicPr>
            <a:picLocks noChangeAspect="1" noChangeArrowheads="1"/>
          </p:cNvPicPr>
          <p:nvPr/>
        </p:nvPicPr>
        <p:blipFill>
          <a:blip r:embed="rId3" cstate="print"/>
          <a:srcRect/>
          <a:stretch>
            <a:fillRect/>
          </a:stretch>
        </p:blipFill>
        <p:spPr bwMode="auto">
          <a:xfrm>
            <a:off x="4876800" y="3581400"/>
            <a:ext cx="1524000" cy="152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26" name="Picture 6" descr="http://www.boingboing.net/images/rhythmeterrrrr.jpg"/>
          <p:cNvPicPr>
            <a:picLocks noChangeAspect="1" noChangeArrowheads="1"/>
          </p:cNvPicPr>
          <p:nvPr/>
        </p:nvPicPr>
        <p:blipFill>
          <a:blip r:embed="rId4" cstate="print"/>
          <a:srcRect/>
          <a:stretch>
            <a:fillRect/>
          </a:stretch>
        </p:blipFill>
        <p:spPr bwMode="auto">
          <a:xfrm>
            <a:off x="152400" y="2876550"/>
            <a:ext cx="4572000" cy="30670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317480"/>
            <a:ext cx="4572000" cy="5078313"/>
          </a:xfrm>
          <a:prstGeom prst="rect">
            <a:avLst/>
          </a:prstGeom>
        </p:spPr>
        <p:txBody>
          <a:bodyPr>
            <a:spAutoFit/>
          </a:bodyPr>
          <a:lstStyle/>
          <a:p>
            <a:endParaRPr lang="en-US" sz="3600" dirty="0" smtClean="0">
              <a:latin typeface="Arial" pitchFamily="34" charset="0"/>
              <a:cs typeface="Arial" pitchFamily="34" charset="0"/>
            </a:endParaRPr>
          </a:p>
          <a:p>
            <a:endParaRPr lang="en-US" sz="3600" dirty="0" smtClean="0">
              <a:latin typeface="Arial" pitchFamily="34" charset="0"/>
              <a:cs typeface="Arial" pitchFamily="34" charset="0"/>
            </a:endParaRPr>
          </a:p>
          <a:p>
            <a:r>
              <a:rPr lang="en-US" sz="3600" dirty="0" smtClean="0">
                <a:latin typeface="Arial" pitchFamily="34" charset="0"/>
                <a:cs typeface="Arial" pitchFamily="34" charset="0"/>
              </a:rPr>
              <a:t> </a:t>
            </a:r>
            <a:r>
              <a:rPr lang="en-US" sz="3600" b="1" u="sng" dirty="0" smtClean="0">
                <a:latin typeface="Arial" pitchFamily="34" charset="0"/>
                <a:cs typeface="Arial" pitchFamily="34" charset="0"/>
              </a:rPr>
              <a:t>Grade breakdown:</a:t>
            </a:r>
          </a:p>
          <a:p>
            <a:r>
              <a:rPr lang="en-US" sz="3600" b="1" dirty="0" smtClean="0">
                <a:latin typeface="Arial" pitchFamily="34" charset="0"/>
                <a:cs typeface="Arial" pitchFamily="34" charset="0"/>
              </a:rPr>
              <a:t> </a:t>
            </a:r>
          </a:p>
          <a:p>
            <a:r>
              <a:rPr lang="en-US" sz="3600" dirty="0" smtClean="0">
                <a:latin typeface="Arial" pitchFamily="34" charset="0"/>
                <a:cs typeface="Arial" pitchFamily="34" charset="0"/>
              </a:rPr>
              <a:t>Tests/Quizzes= 50%</a:t>
            </a:r>
          </a:p>
          <a:p>
            <a:r>
              <a:rPr lang="en-US" sz="3600" dirty="0" smtClean="0">
                <a:latin typeface="Arial" pitchFamily="34" charset="0"/>
                <a:cs typeface="Arial" pitchFamily="34" charset="0"/>
              </a:rPr>
              <a:t> </a:t>
            </a:r>
          </a:p>
          <a:p>
            <a:r>
              <a:rPr lang="en-US" sz="3600" dirty="0" smtClean="0">
                <a:latin typeface="Arial" pitchFamily="34" charset="0"/>
                <a:cs typeface="Arial" pitchFamily="34" charset="0"/>
              </a:rPr>
              <a:t>Assignments=25%</a:t>
            </a:r>
          </a:p>
          <a:p>
            <a:r>
              <a:rPr lang="en-US" sz="3600" dirty="0" smtClean="0">
                <a:latin typeface="Arial" pitchFamily="34" charset="0"/>
                <a:cs typeface="Arial" pitchFamily="34" charset="0"/>
              </a:rPr>
              <a:t> </a:t>
            </a:r>
          </a:p>
          <a:p>
            <a:r>
              <a:rPr lang="en-US" sz="3600" dirty="0" smtClean="0">
                <a:latin typeface="Arial" pitchFamily="34" charset="0"/>
                <a:cs typeface="Arial" pitchFamily="34" charset="0"/>
              </a:rPr>
              <a:t>Projects=25% </a:t>
            </a:r>
            <a:endParaRPr lang="en-US" sz="3600"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38200" y="609600"/>
            <a:ext cx="7391400" cy="4585871"/>
          </a:xfrm>
          <a:prstGeom prst="rect">
            <a:avLst/>
          </a:prstGeom>
        </p:spPr>
        <p:txBody>
          <a:bodyPr wrap="square">
            <a:spAutoFit/>
          </a:bodyPr>
          <a:lstStyle/>
          <a:p>
            <a:pPr algn="just"/>
            <a:r>
              <a:rPr lang="en-US" sz="2800" b="1" dirty="0" smtClean="0">
                <a:effectLst>
                  <a:outerShdw blurRad="38100" dist="38100" dir="2700000" algn="tl">
                    <a:srgbClr val="000000">
                      <a:alpha val="43137"/>
                    </a:srgbClr>
                  </a:outerShdw>
                </a:effectLst>
              </a:rPr>
              <a:t>But what have we learned as a result?</a:t>
            </a:r>
          </a:p>
          <a:p>
            <a:pPr algn="just"/>
            <a:r>
              <a:rPr lang="en-US" sz="2400" dirty="0" smtClean="0">
                <a:effectLst>
                  <a:outerShdw blurRad="38100" dist="38100" dir="2700000" algn="tl">
                    <a:srgbClr val="000000">
                      <a:alpha val="43137"/>
                    </a:srgbClr>
                  </a:outerShdw>
                </a:effectLst>
              </a:rPr>
              <a:t> Theoretically, we have learned little more about the impact of cultural values and norms, of patterns of bureaucracy and social stratification, of anomie and alienation, of patterns of conformity and deviance, of relative deprivation and reinforcement. And there appears to be little practical impact for our conclusion, since we surely did not really previously believe the null hypothesis that the birth control program had absolutely no effect on the birth rate. And what have we learned about comparing this program with many others as well as how to improve any of these programs?</a:t>
            </a:r>
            <a:endParaRPr lang="en-US"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 y="457200"/>
            <a:ext cx="8686800" cy="1815882"/>
          </a:xfrm>
          <a:prstGeom prst="rect">
            <a:avLst/>
          </a:prstGeom>
        </p:spPr>
        <p:txBody>
          <a:bodyPr wrap="square">
            <a:spAutoFit/>
          </a:bodyPr>
          <a:lstStyle/>
          <a:p>
            <a:pPr algn="just"/>
            <a:r>
              <a:rPr lang="en-US" sz="2800" b="1" dirty="0" smtClean="0">
                <a:effectLst>
                  <a:outerShdw blurRad="38100" dist="38100" dir="2700000" algn="tl">
                    <a:srgbClr val="000000">
                      <a:alpha val="43137"/>
                    </a:srgbClr>
                  </a:outerShdw>
                </a:effectLst>
              </a:rPr>
              <a:t>In an effort to answer at least some of these questions, quantitative analysts have utilized procedures for correlation and regression, both of which encourage precise measurement procedures.</a:t>
            </a:r>
            <a:endParaRPr lang="en-US" sz="2800" b="1" dirty="0">
              <a:effectLst>
                <a:outerShdw blurRad="38100" dist="38100" dir="2700000" algn="tl">
                  <a:srgbClr val="000000">
                    <a:alpha val="43137"/>
                  </a:srgbClr>
                </a:outerShdw>
              </a:effectLst>
            </a:endParaRPr>
          </a:p>
        </p:txBody>
      </p:sp>
      <p:pic>
        <p:nvPicPr>
          <p:cNvPr id="31746" name="Picture 2" descr="http://serc.carleton.edu/images/introgeo/teachingwdata/RegCorr.jpg"/>
          <p:cNvPicPr>
            <a:picLocks noChangeAspect="1" noChangeArrowheads="1"/>
          </p:cNvPicPr>
          <p:nvPr/>
        </p:nvPicPr>
        <p:blipFill>
          <a:blip r:embed="rId2" cstate="print"/>
          <a:srcRect/>
          <a:stretch>
            <a:fillRect/>
          </a:stretch>
        </p:blipFill>
        <p:spPr bwMode="auto">
          <a:xfrm>
            <a:off x="3733800" y="2362200"/>
            <a:ext cx="5200650" cy="3467100"/>
          </a:xfrm>
          <a:prstGeom prst="rect">
            <a:avLst/>
          </a:prstGeom>
          <a:ln>
            <a:noFill/>
          </a:ln>
          <a:effectLst>
            <a:outerShdw blurRad="292100" dist="139700" dir="2700000" algn="tl" rotWithShape="0">
              <a:srgbClr val="333333">
                <a:alpha val="65000"/>
              </a:srgbClr>
            </a:outerShdw>
          </a:effectLst>
        </p:spPr>
      </p:pic>
      <p:sp>
        <p:nvSpPr>
          <p:cNvPr id="4" name="3 Rectángulo"/>
          <p:cNvSpPr/>
          <p:nvPr/>
        </p:nvSpPr>
        <p:spPr>
          <a:xfrm>
            <a:off x="228600" y="2514600"/>
            <a:ext cx="3276600" cy="1323439"/>
          </a:xfrm>
          <a:prstGeom prst="rect">
            <a:avLst/>
          </a:prstGeom>
        </p:spPr>
        <p:txBody>
          <a:bodyPr wrap="square">
            <a:spAutoFit/>
          </a:bodyPr>
          <a:lstStyle/>
          <a:p>
            <a:r>
              <a:rPr lang="en-US" sz="2000" b="1" u="sng" dirty="0" smtClean="0">
                <a:effectLst>
                  <a:outerShdw blurRad="38100" dist="38100" dir="2700000" algn="tl">
                    <a:srgbClr val="000000">
                      <a:alpha val="43137"/>
                    </a:srgbClr>
                  </a:outerShdw>
                </a:effectLst>
              </a:rPr>
              <a:t>Correlation would tell us just how much the birth rate would be affected by a birth control program</a:t>
            </a:r>
            <a:endParaRPr lang="en-US" sz="2000" b="1" u="sng" dirty="0">
              <a:effectLst>
                <a:outerShdw blurRad="38100" dist="38100" dir="2700000" algn="tl">
                  <a:srgbClr val="000000">
                    <a:alpha val="43137"/>
                  </a:srgbClr>
                </a:outerShdw>
              </a:effectLst>
            </a:endParaRPr>
          </a:p>
        </p:txBody>
      </p:sp>
      <p:sp>
        <p:nvSpPr>
          <p:cNvPr id="5" name="4 Rectángulo"/>
          <p:cNvSpPr/>
          <p:nvPr/>
        </p:nvSpPr>
        <p:spPr>
          <a:xfrm>
            <a:off x="228600" y="4998184"/>
            <a:ext cx="3429000" cy="1631216"/>
          </a:xfrm>
          <a:prstGeom prst="rect">
            <a:avLst/>
          </a:prstGeom>
        </p:spPr>
        <p:txBody>
          <a:bodyPr wrap="square">
            <a:spAutoFit/>
          </a:bodyPr>
          <a:lstStyle/>
          <a:p>
            <a:r>
              <a:rPr lang="en-US" sz="2000" b="1" u="sng" dirty="0" smtClean="0">
                <a:effectLst>
                  <a:outerShdw blurRad="38100" dist="38100" dir="2700000" algn="tl">
                    <a:srgbClr val="000000">
                      <a:alpha val="43137"/>
                    </a:srgbClr>
                  </a:outerShdw>
                </a:effectLst>
              </a:rPr>
              <a:t>Regression would enable us to make a prediction as to the change in birth rate from our</a:t>
            </a:r>
          </a:p>
          <a:p>
            <a:r>
              <a:rPr lang="en-US" sz="2000" b="1" u="sng" dirty="0" smtClean="0">
                <a:effectLst>
                  <a:outerShdw blurRad="38100" dist="38100" dir="2700000" algn="tl">
                    <a:srgbClr val="000000">
                      <a:alpha val="43137"/>
                    </a:srgbClr>
                  </a:outerShdw>
                </a:effectLst>
              </a:rPr>
              <a:t>knowledge of the existence of birth control programs.</a:t>
            </a:r>
            <a:endParaRPr lang="en-US" sz="2000"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7200" y="4690408"/>
            <a:ext cx="8382000" cy="1938992"/>
          </a:xfrm>
          <a:prstGeom prst="rect">
            <a:avLst/>
          </a:prstGeom>
        </p:spPr>
        <p:txBody>
          <a:bodyPr wrap="square">
            <a:spAutoFit/>
          </a:bodyPr>
          <a:lstStyle/>
          <a:p>
            <a:pPr algn="just"/>
            <a:r>
              <a:rPr lang="en-US" sz="2000" dirty="0" smtClean="0">
                <a:effectLst>
                  <a:outerShdw blurRad="38100" dist="38100" dir="2700000" algn="tl">
                    <a:srgbClr val="000000">
                      <a:alpha val="43137"/>
                    </a:srgbClr>
                  </a:outerShdw>
                </a:effectLst>
              </a:rPr>
              <a:t>One response on the part of quantitative sociologists to these problems is to move further in a quantitative direction. If high correlations and accurate predictions cannot be made from knowledge of one variable, how about many variables? For example, they use such procedures as factor analysis, cluster analysis, partial and multiple correlation, multiple regression, path analysis, and </a:t>
            </a:r>
            <a:r>
              <a:rPr lang="en-US" sz="2000" dirty="0" err="1" smtClean="0">
                <a:effectLst>
                  <a:outerShdw blurRad="38100" dist="38100" dir="2700000" algn="tl">
                    <a:srgbClr val="000000">
                      <a:alpha val="43137"/>
                    </a:srgbClr>
                  </a:outerShdw>
                </a:effectLst>
              </a:rPr>
              <a:t>discriminant</a:t>
            </a:r>
            <a:r>
              <a:rPr lang="en-US" sz="2000" dirty="0" smtClean="0">
                <a:effectLst>
                  <a:outerShdw blurRad="38100" dist="38100" dir="2700000" algn="tl">
                    <a:srgbClr val="000000">
                      <a:alpha val="43137"/>
                    </a:srgbClr>
                  </a:outerShdw>
                </a:effectLst>
              </a:rPr>
              <a:t> analysis.</a:t>
            </a:r>
            <a:endParaRPr lang="en-US" sz="2000" dirty="0">
              <a:effectLst>
                <a:outerShdw blurRad="38100" dist="38100" dir="2700000" algn="tl">
                  <a:srgbClr val="000000">
                    <a:alpha val="43137"/>
                  </a:srgbClr>
                </a:outerShdw>
              </a:effectLst>
            </a:endParaRPr>
          </a:p>
        </p:txBody>
      </p:sp>
      <p:sp>
        <p:nvSpPr>
          <p:cNvPr id="3" name="2 Rectángulo"/>
          <p:cNvSpPr/>
          <p:nvPr/>
        </p:nvSpPr>
        <p:spPr>
          <a:xfrm>
            <a:off x="457200" y="304800"/>
            <a:ext cx="8229600" cy="1631216"/>
          </a:xfrm>
          <a:prstGeom prst="rect">
            <a:avLst/>
          </a:prstGeom>
        </p:spPr>
        <p:txBody>
          <a:bodyPr wrap="square">
            <a:spAutoFit/>
          </a:bodyPr>
          <a:lstStyle/>
          <a:p>
            <a:pPr algn="just"/>
            <a:r>
              <a:rPr lang="en-US" sz="2000" dirty="0" smtClean="0">
                <a:effectLst>
                  <a:outerShdw blurRad="38100" dist="38100" dir="2700000" algn="tl">
                    <a:srgbClr val="000000">
                      <a:alpha val="43137"/>
                    </a:srgbClr>
                  </a:outerShdw>
                </a:effectLst>
              </a:rPr>
              <a:t>One problem, however, is that use of such more sophisticated quantitative procedures which also require more assumptions that may not hold true-does not necessarily yield high correlations or accurate predictions. Arguably, sociological efforts to correlate and predict have generally yielded low correlations and inaccurate predictions.</a:t>
            </a:r>
            <a:endParaRPr lang="en-US" sz="2000" dirty="0">
              <a:effectLst>
                <a:outerShdw blurRad="38100" dist="38100" dir="2700000" algn="tl">
                  <a:srgbClr val="000000">
                    <a:alpha val="43137"/>
                  </a:srgbClr>
                </a:outerShdw>
              </a:effectLst>
            </a:endParaRPr>
          </a:p>
        </p:txBody>
      </p:sp>
      <p:pic>
        <p:nvPicPr>
          <p:cNvPr id="33794" name="Picture 2" descr="http://ordination.okstate.edu/quadfit.jpg"/>
          <p:cNvPicPr>
            <a:picLocks noChangeAspect="1" noChangeArrowheads="1"/>
          </p:cNvPicPr>
          <p:nvPr/>
        </p:nvPicPr>
        <p:blipFill>
          <a:blip r:embed="rId2" cstate="print"/>
          <a:srcRect l="7376" t="2617" b="3178"/>
          <a:stretch>
            <a:fillRect/>
          </a:stretch>
        </p:blipFill>
        <p:spPr bwMode="auto">
          <a:xfrm>
            <a:off x="838200" y="1981200"/>
            <a:ext cx="2870540" cy="2743200"/>
          </a:xfrm>
          <a:prstGeom prst="rect">
            <a:avLst/>
          </a:prstGeom>
          <a:noFill/>
        </p:spPr>
      </p:pic>
      <p:pic>
        <p:nvPicPr>
          <p:cNvPr id="33796" name="Picture 4" descr="http://www.mpi-fg-koeln.mpg.de/~lk/netvis/visualtrade/mod1.medium.jpg"/>
          <p:cNvPicPr>
            <a:picLocks noChangeAspect="1" noChangeArrowheads="1"/>
          </p:cNvPicPr>
          <p:nvPr/>
        </p:nvPicPr>
        <p:blipFill>
          <a:blip r:embed="rId3" cstate="print"/>
          <a:srcRect/>
          <a:stretch>
            <a:fillRect/>
          </a:stretch>
        </p:blipFill>
        <p:spPr bwMode="auto">
          <a:xfrm>
            <a:off x="4800600" y="1752600"/>
            <a:ext cx="3902075" cy="292498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62000" y="228600"/>
            <a:ext cx="7543800" cy="1569660"/>
          </a:xfrm>
          <a:prstGeom prst="rect">
            <a:avLst/>
          </a:prstGeom>
        </p:spPr>
        <p:txBody>
          <a:bodyPr wrap="square">
            <a:spAutoFit/>
          </a:bodyPr>
          <a:lstStyle/>
          <a:p>
            <a:pPr algn="just"/>
            <a:r>
              <a:rPr lang="en-US" sz="2400" b="1" dirty="0" smtClean="0">
                <a:effectLst>
                  <a:outerShdw blurRad="38100" dist="38100" dir="2700000" algn="tl">
                    <a:srgbClr val="000000">
                      <a:alpha val="43137"/>
                    </a:srgbClr>
                  </a:outerShdw>
                </a:effectLst>
              </a:rPr>
              <a:t>WE need to develop a sociology that is integrated, credible, and cumulates rapidly. Such a sociology requires us to face up to our present divorce between methods and theory.</a:t>
            </a:r>
            <a:endParaRPr lang="en-US" sz="2400" b="1" dirty="0">
              <a:effectLst>
                <a:outerShdw blurRad="38100" dist="38100" dir="2700000" algn="tl">
                  <a:srgbClr val="000000">
                    <a:alpha val="43137"/>
                  </a:srgbClr>
                </a:outerShdw>
              </a:effectLst>
            </a:endParaRPr>
          </a:p>
        </p:txBody>
      </p:sp>
      <p:sp>
        <p:nvSpPr>
          <p:cNvPr id="3" name="2 Rectángulo"/>
          <p:cNvSpPr/>
          <p:nvPr/>
        </p:nvSpPr>
        <p:spPr>
          <a:xfrm>
            <a:off x="457200" y="2057400"/>
            <a:ext cx="8305800" cy="4401205"/>
          </a:xfrm>
          <a:prstGeom prst="rect">
            <a:avLst/>
          </a:prstGeom>
        </p:spPr>
        <p:txBody>
          <a:bodyPr wrap="square">
            <a:spAutoFit/>
          </a:bodyPr>
          <a:lstStyle/>
          <a:p>
            <a:pPr algn="just"/>
            <a:r>
              <a:rPr lang="en-US" sz="2000" i="1" dirty="0" smtClean="0">
                <a:effectLst>
                  <a:outerShdw blurRad="38100" dist="38100" dir="2700000" algn="tl">
                    <a:srgbClr val="000000">
                      <a:alpha val="43137"/>
                    </a:srgbClr>
                  </a:outerShdw>
                </a:effectLst>
              </a:rPr>
              <a:t>On the doctrine of poisons- </a:t>
            </a:r>
            <a:r>
              <a:rPr lang="en-US" sz="2000" i="1" dirty="0" smtClean="0"/>
              <a:t>So many things have to come together for scientific </a:t>
            </a:r>
            <a:r>
              <a:rPr lang="en-US" sz="2000" dirty="0" smtClean="0"/>
              <a:t>thinking to originate; and all these necessary strengths had to be invented, practiced and cultivated separately. As long as they were still separate, however, they frequently had an altogether different effect than they do now that they are integrated into scientific thinking and hold each in check. Their effect was that of </a:t>
            </a:r>
            <a:r>
              <a:rPr lang="en-US" sz="2000" b="1" dirty="0" smtClean="0"/>
              <a:t>poisons</a:t>
            </a:r>
            <a:r>
              <a:rPr lang="en-US" sz="2000" dirty="0" smtClean="0"/>
              <a:t>; for example, that of the </a:t>
            </a:r>
            <a:r>
              <a:rPr lang="en-US" sz="2000" dirty="0" smtClean="0">
                <a:effectLst>
                  <a:outerShdw blurRad="38100" dist="38100" dir="2700000" algn="tl">
                    <a:srgbClr val="000000">
                      <a:alpha val="43137"/>
                    </a:srgbClr>
                  </a:outerShdw>
                </a:effectLst>
              </a:rPr>
              <a:t>impulse to doubt, to negate, to wait, to collect, to dissolve</a:t>
            </a:r>
            <a:r>
              <a:rPr lang="en-US" sz="2000" dirty="0" smtClean="0"/>
              <a:t>. Many hecatombs of human beings were sacrificed before these impulses learned to comprehend their coexistence and to feel that </a:t>
            </a:r>
            <a:r>
              <a:rPr lang="en-US" sz="2000" dirty="0" smtClean="0">
                <a:effectLst>
                  <a:outerShdw blurRad="38100" dist="38100" dir="2700000" algn="tl">
                    <a:srgbClr val="000000">
                      <a:alpha val="43137"/>
                    </a:srgbClr>
                  </a:outerShdw>
                </a:effectLst>
              </a:rPr>
              <a:t>they were all functions of one organizing force within one human being</a:t>
            </a:r>
            <a:r>
              <a:rPr lang="en-US" sz="2000" dirty="0" smtClean="0"/>
              <a:t>. </a:t>
            </a:r>
            <a:r>
              <a:rPr lang="en-US" sz="2000" dirty="0" smtClean="0">
                <a:effectLst>
                  <a:outerShdw blurRad="38100" dist="38100" dir="2700000" algn="tl">
                    <a:srgbClr val="000000">
                      <a:alpha val="43137"/>
                    </a:srgbClr>
                  </a:outerShdw>
                </a:effectLst>
              </a:rPr>
              <a:t>And even now the time seems remote when artistic energies and the practical wisdom of life will join with scientific thinking to form a higher organic system in relation to which scholars, physicians, artists, and legislators-as we know them at present-would have to look like paltry relics of ancient times.</a:t>
            </a:r>
            <a:r>
              <a:rPr lang="en-US" sz="2000" dirty="0" smtClean="0"/>
              <a:t> ([1887] 1974:173)</a:t>
            </a:r>
            <a:endParaRPr lang="en-US" sz="2000" dirty="0"/>
          </a:p>
        </p:txBody>
      </p:sp>
      <p:sp>
        <p:nvSpPr>
          <p:cNvPr id="4" name="3 CuadroTexto"/>
          <p:cNvSpPr txBox="1"/>
          <p:nvPr/>
        </p:nvSpPr>
        <p:spPr>
          <a:xfrm>
            <a:off x="3164256" y="6153090"/>
            <a:ext cx="1255344" cy="400110"/>
          </a:xfrm>
          <a:prstGeom prst="rect">
            <a:avLst/>
          </a:prstGeom>
          <a:noFill/>
        </p:spPr>
        <p:txBody>
          <a:bodyPr wrap="none" rtlCol="0">
            <a:spAutoFit/>
          </a:bodyPr>
          <a:lstStyle/>
          <a:p>
            <a:r>
              <a:rPr lang="en-US" sz="2000" b="1" i="1" dirty="0" smtClean="0">
                <a:effectLst>
                  <a:outerShdw blurRad="38100" dist="38100" dir="2700000" algn="tl">
                    <a:srgbClr val="000000">
                      <a:alpha val="43137"/>
                    </a:srgbClr>
                  </a:outerShdw>
                </a:effectLst>
              </a:rPr>
              <a:t>Nietzsche </a:t>
            </a:r>
            <a:endParaRPr lang="en-US" sz="20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2400" y="228600"/>
            <a:ext cx="9144000" cy="492443"/>
          </a:xfrm>
          <a:prstGeom prst="rect">
            <a:avLst/>
          </a:prstGeom>
        </p:spPr>
        <p:txBody>
          <a:bodyPr wrap="square">
            <a:spAutoFit/>
          </a:bodyPr>
          <a:lstStyle/>
          <a:p>
            <a:r>
              <a:rPr lang="en-US" sz="2600" b="1" i="1" u="sng" dirty="0" smtClean="0">
                <a:effectLst>
                  <a:outerShdw blurRad="38100" dist="38100" dir="2700000" algn="tl">
                    <a:srgbClr val="000000">
                      <a:alpha val="43137"/>
                    </a:srgbClr>
                  </a:outerShdw>
                </a:effectLst>
              </a:rPr>
              <a:t>Time for mankind to understand the nature of its new situation.</a:t>
            </a:r>
            <a:endParaRPr lang="en-US" sz="2600" b="1" i="1" u="sng" dirty="0">
              <a:effectLst>
                <a:outerShdw blurRad="38100" dist="38100" dir="2700000" algn="tl">
                  <a:srgbClr val="000000">
                    <a:alpha val="43137"/>
                  </a:srgbClr>
                </a:outerShdw>
              </a:effectLst>
            </a:endParaRPr>
          </a:p>
        </p:txBody>
      </p:sp>
      <p:pic>
        <p:nvPicPr>
          <p:cNvPr id="34818" name="Picture 2" descr="http://2.bp.blogspot.com/_-Rit8HzK1oc/TCueUdBvokI/AAAAAAAAAyE/I90DlzYBSIs/s1600/siqueiros+echo+of+a+scream+1937.bmp"/>
          <p:cNvPicPr>
            <a:picLocks noChangeAspect="1" noChangeArrowheads="1"/>
          </p:cNvPicPr>
          <p:nvPr/>
        </p:nvPicPr>
        <p:blipFill>
          <a:blip r:embed="rId2" cstate="print"/>
          <a:srcRect/>
          <a:stretch>
            <a:fillRect/>
          </a:stretch>
        </p:blipFill>
        <p:spPr bwMode="auto">
          <a:xfrm>
            <a:off x="228600" y="838200"/>
            <a:ext cx="3486150" cy="5791200"/>
          </a:xfrm>
          <a:prstGeom prst="rect">
            <a:avLst/>
          </a:prstGeom>
          <a:noFill/>
        </p:spPr>
      </p:pic>
      <p:pic>
        <p:nvPicPr>
          <p:cNvPr id="34820" name="Picture 4" descr="http://www.ulita.net/Book_Torah/ch4_files/image009.jpg"/>
          <p:cNvPicPr>
            <a:picLocks noChangeAspect="1" noChangeArrowheads="1"/>
          </p:cNvPicPr>
          <p:nvPr/>
        </p:nvPicPr>
        <p:blipFill>
          <a:blip r:embed="rId3" cstate="print"/>
          <a:srcRect/>
          <a:stretch>
            <a:fillRect/>
          </a:stretch>
        </p:blipFill>
        <p:spPr bwMode="auto">
          <a:xfrm>
            <a:off x="3810000" y="838199"/>
            <a:ext cx="5038725" cy="4223441"/>
          </a:xfrm>
          <a:prstGeom prst="rect">
            <a:avLst/>
          </a:prstGeom>
          <a:noFill/>
        </p:spPr>
      </p:pic>
      <p:pic>
        <p:nvPicPr>
          <p:cNvPr id="34822" name="Picture 6" descr="http://2.bp.blogspot.com/_UVfkYlocoCY/TCOYi3vJpLI/AAAAAAAAA44/n49uRdB4mHE/s1600/de-evolution-of-man-shirt.jpg"/>
          <p:cNvPicPr>
            <a:picLocks noChangeAspect="1" noChangeArrowheads="1"/>
          </p:cNvPicPr>
          <p:nvPr/>
        </p:nvPicPr>
        <p:blipFill>
          <a:blip r:embed="rId4" cstate="print"/>
          <a:srcRect t="27583" b="30417"/>
          <a:stretch>
            <a:fillRect/>
          </a:stretch>
        </p:blipFill>
        <p:spPr bwMode="auto">
          <a:xfrm>
            <a:off x="3810000" y="5105400"/>
            <a:ext cx="5029200" cy="1600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3400" y="304800"/>
            <a:ext cx="8153400" cy="830997"/>
          </a:xfrm>
          <a:prstGeom prst="rect">
            <a:avLst/>
          </a:prstGeom>
        </p:spPr>
        <p:txBody>
          <a:bodyPr wrap="square">
            <a:spAutoFit/>
          </a:bodyPr>
          <a:lstStyle/>
          <a:p>
            <a:r>
              <a:rPr lang="en-US" sz="2400" b="1" dirty="0" smtClean="0">
                <a:effectLst>
                  <a:outerShdw blurRad="38100" dist="38100" dir="2700000" algn="tl">
                    <a:srgbClr val="000000">
                      <a:alpha val="43137"/>
                    </a:srgbClr>
                  </a:outerShdw>
                </a:effectLst>
              </a:rPr>
              <a:t>Unification of scientific method with "artistic energies and the practical wisdom of life.“         </a:t>
            </a:r>
            <a:r>
              <a:rPr lang="en-US" sz="2400" i="1" dirty="0" smtClean="0">
                <a:effectLst>
                  <a:outerShdw blurRad="38100" dist="38100" dir="2700000" algn="tl">
                    <a:srgbClr val="000000">
                      <a:alpha val="43137"/>
                    </a:srgbClr>
                  </a:outerShdw>
                </a:effectLst>
              </a:rPr>
              <a:t>Nietzsche</a:t>
            </a:r>
            <a:endParaRPr lang="en-US" sz="2400" i="1" dirty="0">
              <a:effectLst>
                <a:outerShdw blurRad="38100" dist="38100" dir="2700000" algn="tl">
                  <a:srgbClr val="000000">
                    <a:alpha val="43137"/>
                  </a:srgbClr>
                </a:outerShdw>
              </a:effectLst>
            </a:endParaRPr>
          </a:p>
        </p:txBody>
      </p:sp>
      <p:pic>
        <p:nvPicPr>
          <p:cNvPr id="35842" name="Picture 2" descr="http://4.bp.blogspot.com/-e72HnktI1LA/TXjEHyA6LKI/AAAAAAAAFbE/z-m-3yexQp4/s1600/reason-and-emotion-1.png"/>
          <p:cNvPicPr>
            <a:picLocks noChangeAspect="1" noChangeArrowheads="1"/>
          </p:cNvPicPr>
          <p:nvPr/>
        </p:nvPicPr>
        <p:blipFill>
          <a:blip r:embed="rId2" cstate="print"/>
          <a:srcRect/>
          <a:stretch>
            <a:fillRect/>
          </a:stretch>
        </p:blipFill>
        <p:spPr bwMode="auto">
          <a:xfrm>
            <a:off x="990600" y="1190055"/>
            <a:ext cx="7162800" cy="52508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38200" y="228600"/>
            <a:ext cx="7620000" cy="1446550"/>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r>
              <a:rPr lang="en-US" sz="2200" b="1" i="1" dirty="0" smtClean="0">
                <a:effectLst>
                  <a:outerShdw blurRad="38100" dist="38100" dir="2700000" algn="tl">
                    <a:srgbClr val="000000">
                      <a:alpha val="43137"/>
                    </a:srgbClr>
                  </a:outerShdw>
                </a:effectLst>
              </a:rPr>
              <a:t>VALUES</a:t>
            </a:r>
            <a:r>
              <a:rPr lang="en-US" sz="2200" dirty="0" smtClean="0">
                <a:effectLst>
                  <a:outerShdw blurRad="38100" dist="38100" dir="2700000" algn="tl">
                    <a:srgbClr val="000000">
                      <a:alpha val="43137"/>
                    </a:srgbClr>
                  </a:outerShdw>
                </a:effectLst>
              </a:rPr>
              <a:t> - such as </a:t>
            </a:r>
            <a:r>
              <a:rPr lang="en-US" sz="2200" b="1" dirty="0" smtClean="0">
                <a:effectLst>
                  <a:outerShdw blurRad="38100" dist="38100" dir="2700000" algn="tl">
                    <a:srgbClr val="000000">
                      <a:alpha val="43137"/>
                    </a:srgbClr>
                  </a:outerShdw>
                </a:effectLst>
              </a:rPr>
              <a:t>equality</a:t>
            </a:r>
            <a:r>
              <a:rPr lang="en-US" sz="2200" dirty="0" smtClean="0">
                <a:effectLst>
                  <a:outerShdw blurRad="38100" dist="38100" dir="2700000" algn="tl">
                    <a:srgbClr val="000000">
                      <a:alpha val="43137"/>
                    </a:srgbClr>
                  </a:outerShdw>
                </a:effectLst>
              </a:rPr>
              <a:t>, </a:t>
            </a:r>
            <a:r>
              <a:rPr lang="en-US" sz="2200" b="1" dirty="0" smtClean="0">
                <a:effectLst>
                  <a:outerShdw blurRad="38100" dist="38100" dir="2700000" algn="tl">
                    <a:srgbClr val="000000">
                      <a:alpha val="43137"/>
                    </a:srgbClr>
                  </a:outerShdw>
                </a:effectLst>
              </a:rPr>
              <a:t>freedom</a:t>
            </a:r>
            <a:r>
              <a:rPr lang="en-US" sz="2200" dirty="0" smtClean="0">
                <a:effectLst>
                  <a:outerShdw blurRad="38100" dist="38100" dir="2700000" algn="tl">
                    <a:srgbClr val="000000">
                      <a:alpha val="43137"/>
                    </a:srgbClr>
                  </a:outerShdw>
                </a:effectLst>
              </a:rPr>
              <a:t>, </a:t>
            </a:r>
            <a:r>
              <a:rPr lang="en-US" sz="2200" b="1" dirty="0" smtClean="0">
                <a:effectLst>
                  <a:outerShdw blurRad="38100" dist="38100" dir="2700000" algn="tl">
                    <a:srgbClr val="000000">
                      <a:alpha val="43137"/>
                    </a:srgbClr>
                  </a:outerShdw>
                </a:effectLst>
              </a:rPr>
              <a:t>democracy</a:t>
            </a:r>
            <a:r>
              <a:rPr lang="en-US" sz="2200" dirty="0" smtClean="0">
                <a:effectLst>
                  <a:outerShdw blurRad="38100" dist="38100" dir="2700000" algn="tl">
                    <a:srgbClr val="000000">
                      <a:alpha val="43137"/>
                    </a:srgbClr>
                  </a:outerShdw>
                </a:effectLst>
              </a:rPr>
              <a:t>, </a:t>
            </a:r>
            <a:r>
              <a:rPr lang="en-US" sz="2200" b="1" dirty="0" smtClean="0">
                <a:effectLst>
                  <a:outerShdw blurRad="38100" dist="38100" dir="2700000" algn="tl">
                    <a:srgbClr val="000000">
                      <a:alpha val="43137"/>
                    </a:srgbClr>
                  </a:outerShdw>
                </a:effectLst>
              </a:rPr>
              <a:t>science</a:t>
            </a:r>
            <a:r>
              <a:rPr lang="en-US" sz="2200" dirty="0" smtClean="0">
                <a:effectLst>
                  <a:outerShdw blurRad="38100" dist="38100" dir="2700000" algn="tl">
                    <a:srgbClr val="000000">
                      <a:alpha val="43137"/>
                    </a:srgbClr>
                  </a:outerShdw>
                </a:effectLst>
              </a:rPr>
              <a:t> and </a:t>
            </a:r>
            <a:r>
              <a:rPr lang="en-US" sz="2200" b="1" dirty="0" smtClean="0">
                <a:effectLst>
                  <a:outerShdw blurRad="38100" dist="38100" dir="2700000" algn="tl">
                    <a:srgbClr val="000000">
                      <a:alpha val="43137"/>
                    </a:srgbClr>
                  </a:outerShdw>
                </a:effectLst>
              </a:rPr>
              <a:t>secular rationality</a:t>
            </a:r>
            <a:r>
              <a:rPr lang="en-US" sz="2200" dirty="0" smtClean="0">
                <a:effectLst>
                  <a:outerShdw blurRad="38100" dist="38100" dir="2700000" algn="tl">
                    <a:srgbClr val="000000">
                      <a:alpha val="43137"/>
                    </a:srgbClr>
                  </a:outerShdw>
                </a:effectLst>
              </a:rPr>
              <a:t>, and the ultimate </a:t>
            </a:r>
            <a:r>
              <a:rPr lang="en-US" sz="2200" b="1" dirty="0" smtClean="0">
                <a:effectLst>
                  <a:outerShdw blurRad="38100" dist="38100" dir="2700000" algn="tl">
                    <a:srgbClr val="000000">
                      <a:alpha val="43137"/>
                    </a:srgbClr>
                  </a:outerShdw>
                </a:effectLst>
              </a:rPr>
              <a:t>worth of every single individual</a:t>
            </a:r>
            <a:r>
              <a:rPr lang="en-US" sz="2200" dirty="0" smtClean="0">
                <a:effectLst>
                  <a:outerShdw blurRad="38100" dist="38100" dir="2700000" algn="tl">
                    <a:srgbClr val="000000">
                      <a:alpha val="43137"/>
                    </a:srgbClr>
                  </a:outerShdw>
                </a:effectLst>
              </a:rPr>
              <a:t>- appear to have grown stronger, not only within sociology but also throughout contemporary society.</a:t>
            </a:r>
            <a:endParaRPr lang="en-US" sz="2200" dirty="0">
              <a:effectLst>
                <a:outerShdw blurRad="38100" dist="38100" dir="2700000" algn="tl">
                  <a:srgbClr val="000000">
                    <a:alpha val="43137"/>
                  </a:srgbClr>
                </a:outerShdw>
              </a:effectLst>
            </a:endParaRPr>
          </a:p>
        </p:txBody>
      </p:sp>
      <p:pic>
        <p:nvPicPr>
          <p:cNvPr id="36866" name="Picture 2" descr="http://www.healthofchildren.com/photos/intelligence-2257.jpg"/>
          <p:cNvPicPr>
            <a:picLocks noChangeAspect="1" noChangeArrowheads="1"/>
          </p:cNvPicPr>
          <p:nvPr/>
        </p:nvPicPr>
        <p:blipFill>
          <a:blip r:embed="rId2" cstate="print"/>
          <a:srcRect/>
          <a:stretch>
            <a:fillRect/>
          </a:stretch>
        </p:blipFill>
        <p:spPr bwMode="auto">
          <a:xfrm>
            <a:off x="4572000" y="1828800"/>
            <a:ext cx="4280790" cy="4800600"/>
          </a:xfrm>
          <a:prstGeom prst="rect">
            <a:avLst/>
          </a:prstGeom>
          <a:ln>
            <a:noFill/>
          </a:ln>
          <a:effectLst>
            <a:outerShdw blurRad="292100" dist="139700" dir="2700000" algn="tl" rotWithShape="0">
              <a:srgbClr val="333333">
                <a:alpha val="65000"/>
              </a:srgbClr>
            </a:outerShdw>
          </a:effectLst>
        </p:spPr>
      </p:pic>
      <p:pic>
        <p:nvPicPr>
          <p:cNvPr id="36868" name="Picture 4" descr="http://socialmediaobservatory.com/wp-content/uploads/2011/09/4489902453_18ec5af457.jpg"/>
          <p:cNvPicPr>
            <a:picLocks noChangeAspect="1" noChangeArrowheads="1"/>
          </p:cNvPicPr>
          <p:nvPr/>
        </p:nvPicPr>
        <p:blipFill>
          <a:blip r:embed="rId3" cstate="print"/>
          <a:srcRect/>
          <a:stretch>
            <a:fillRect/>
          </a:stretch>
        </p:blipFill>
        <p:spPr bwMode="auto">
          <a:xfrm>
            <a:off x="376881" y="2819400"/>
            <a:ext cx="4118919"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24000" y="228600"/>
            <a:ext cx="6019800" cy="523220"/>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2800" b="1" dirty="0" smtClean="0"/>
              <a:t>A SCIENTIFIC METHOD FOR SOCIOLOGY</a:t>
            </a:r>
            <a:endParaRPr lang="en-US" sz="2800" dirty="0"/>
          </a:p>
        </p:txBody>
      </p:sp>
      <p:sp>
        <p:nvSpPr>
          <p:cNvPr id="3" name="2 Rectángulo"/>
          <p:cNvSpPr/>
          <p:nvPr/>
        </p:nvSpPr>
        <p:spPr>
          <a:xfrm>
            <a:off x="152400" y="914400"/>
            <a:ext cx="3742115" cy="461665"/>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n-US" sz="2400" b="1" dirty="0" smtClean="0"/>
              <a:t>1. Definition of the Problem</a:t>
            </a:r>
            <a:endParaRPr lang="en-US" sz="2400" dirty="0"/>
          </a:p>
        </p:txBody>
      </p:sp>
      <p:pic>
        <p:nvPicPr>
          <p:cNvPr id="37890" name="Picture 2"/>
          <p:cNvPicPr>
            <a:picLocks noChangeAspect="1" noChangeArrowheads="1"/>
          </p:cNvPicPr>
          <p:nvPr/>
        </p:nvPicPr>
        <p:blipFill>
          <a:blip r:embed="rId2" cstate="print"/>
          <a:srcRect l="33489" t="13542" r="31283" b="10478"/>
          <a:stretch>
            <a:fillRect/>
          </a:stretch>
        </p:blipFill>
        <p:spPr bwMode="auto">
          <a:xfrm>
            <a:off x="3918154" y="799353"/>
            <a:ext cx="4921046" cy="5982447"/>
          </a:xfrm>
          <a:prstGeom prst="rect">
            <a:avLst/>
          </a:prstGeom>
          <a:ln>
            <a:noFill/>
          </a:ln>
          <a:effectLst>
            <a:outerShdw blurRad="292100" dist="139700" dir="2700000" algn="tl" rotWithShape="0">
              <a:srgbClr val="333333">
                <a:alpha val="65000"/>
              </a:srgbClr>
            </a:outerShdw>
          </a:effectLst>
        </p:spPr>
      </p:pic>
      <p:sp>
        <p:nvSpPr>
          <p:cNvPr id="7" name="6 Rectángulo"/>
          <p:cNvSpPr/>
          <p:nvPr/>
        </p:nvSpPr>
        <p:spPr>
          <a:xfrm>
            <a:off x="609600" y="5791200"/>
            <a:ext cx="3505200" cy="1077218"/>
          </a:xfrm>
          <a:prstGeom prst="rect">
            <a:avLst/>
          </a:prstGeom>
        </p:spPr>
        <p:txBody>
          <a:bodyPr wrap="square">
            <a:spAutoFit/>
          </a:bodyPr>
          <a:lstStyle/>
          <a:p>
            <a:r>
              <a:rPr lang="en-US" sz="1600" b="1" dirty="0" smtClean="0"/>
              <a:t>Figure 1-1.</a:t>
            </a:r>
          </a:p>
          <a:p>
            <a:r>
              <a:rPr lang="en-US" sz="1600" dirty="0" smtClean="0"/>
              <a:t>The invisible crisis: the escalating gap between expectations and fulfillment.</a:t>
            </a:r>
          </a:p>
          <a:p>
            <a:endParaRPr lang="en-US" sz="1600" dirty="0"/>
          </a:p>
        </p:txBody>
      </p:sp>
      <p:pic>
        <p:nvPicPr>
          <p:cNvPr id="37892" name="Picture 4" descr="http://leadingtheline.files.wordpress.com/2010/05/football-hooligan-training-camp-for-kids4.jpg?w=630"/>
          <p:cNvPicPr>
            <a:picLocks noChangeAspect="1" noChangeArrowheads="1"/>
          </p:cNvPicPr>
          <p:nvPr/>
        </p:nvPicPr>
        <p:blipFill>
          <a:blip r:embed="rId3" cstate="print"/>
          <a:srcRect l="9394" r="5152"/>
          <a:stretch>
            <a:fillRect/>
          </a:stretch>
        </p:blipFill>
        <p:spPr bwMode="auto">
          <a:xfrm>
            <a:off x="226702" y="2133600"/>
            <a:ext cx="3659498" cy="31241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1000" y="228600"/>
            <a:ext cx="3093476" cy="400110"/>
          </a:xfrm>
          <a:prstGeom prst="rect">
            <a:avLst/>
          </a:prstGeom>
          <a:solidFill>
            <a:srgbClr val="FFFF0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en-US" sz="2000" b="1" dirty="0" smtClean="0"/>
              <a:t>2. High Level of Abstraction</a:t>
            </a:r>
            <a:endParaRPr lang="en-US" sz="2000" dirty="0"/>
          </a:p>
        </p:txBody>
      </p:sp>
      <p:sp>
        <p:nvSpPr>
          <p:cNvPr id="4" name="3 Rectángulo"/>
          <p:cNvSpPr/>
          <p:nvPr/>
        </p:nvSpPr>
        <p:spPr>
          <a:xfrm>
            <a:off x="457200" y="1981200"/>
            <a:ext cx="8305800" cy="646331"/>
          </a:xfrm>
          <a:prstGeom prst="rect">
            <a:avLst/>
          </a:prstGeom>
          <a:solidFill>
            <a:srgbClr val="FBFE72"/>
          </a:solidFill>
          <a:ln>
            <a:noFill/>
          </a:ln>
          <a:effectLst>
            <a:glow rad="101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b="1" dirty="0" smtClean="0"/>
              <a:t>Concepts that are linked together systematically rather than employed in isolation from one another.</a:t>
            </a:r>
            <a:endParaRPr lang="en-US" b="1" dirty="0"/>
          </a:p>
        </p:txBody>
      </p:sp>
      <p:graphicFrame>
        <p:nvGraphicFramePr>
          <p:cNvPr id="5" name="4 Tabla"/>
          <p:cNvGraphicFramePr>
            <a:graphicFrameLocks noGrp="1"/>
          </p:cNvGraphicFramePr>
          <p:nvPr/>
        </p:nvGraphicFramePr>
        <p:xfrm>
          <a:off x="609600" y="685800"/>
          <a:ext cx="7239000" cy="1209382"/>
        </p:xfrm>
        <a:graphic>
          <a:graphicData uri="http://schemas.openxmlformats.org/drawingml/2006/table">
            <a:tbl>
              <a:tblPr/>
              <a:tblGrid>
                <a:gridCol w="2664062"/>
                <a:gridCol w="4574938"/>
              </a:tblGrid>
              <a:tr h="0">
                <a:tc>
                  <a:txBody>
                    <a:bodyPr/>
                    <a:lstStyle/>
                    <a:p>
                      <a:pPr marL="0" marR="0">
                        <a:spcBef>
                          <a:spcPts val="0"/>
                        </a:spcBef>
                        <a:spcAft>
                          <a:spcPts val="0"/>
                        </a:spcAft>
                      </a:pPr>
                      <a:endParaRPr lang="en-US" sz="1100" dirty="0">
                        <a:solidFill>
                          <a:srgbClr val="666666"/>
                        </a:solidFill>
                        <a:latin typeface="arial"/>
                      </a:endParaRPr>
                    </a:p>
                  </a:txBody>
                  <a:tcPr marL="57172" marR="57172" marT="29777" marB="29777">
                    <a:lnL>
                      <a:noFill/>
                    </a:lnL>
                    <a:lnR>
                      <a:noFill/>
                    </a:lnR>
                    <a:lnT>
                      <a:noFill/>
                    </a:lnT>
                    <a:lnB>
                      <a:noFill/>
                    </a:lnB>
                    <a:solidFill>
                      <a:srgbClr val="FFFFFF"/>
                    </a:solidFill>
                  </a:tcPr>
                </a:tc>
                <a:tc>
                  <a:txBody>
                    <a:bodyPr/>
                    <a:lstStyle/>
                    <a:p>
                      <a:endParaRPr lang="en-US" sz="1100"/>
                    </a:p>
                  </a:txBody>
                  <a:tcPr marL="57172" marR="57172" marT="29777" marB="29777">
                    <a:lnL>
                      <a:noFill/>
                    </a:lnL>
                    <a:lnR>
                      <a:noFill/>
                    </a:lnR>
                    <a:lnT>
                      <a:noFill/>
                    </a:lnT>
                    <a:lnB>
                      <a:noFill/>
                    </a:lnB>
                    <a:solidFill>
                      <a:srgbClr val="FFFFFF"/>
                    </a:solidFill>
                  </a:tcPr>
                </a:tc>
              </a:tr>
              <a:tr h="982188">
                <a:tc>
                  <a:txBody>
                    <a:bodyPr/>
                    <a:lstStyle/>
                    <a:p>
                      <a:pPr marL="0" marR="0">
                        <a:spcBef>
                          <a:spcPts val="0"/>
                        </a:spcBef>
                        <a:spcAft>
                          <a:spcPts val="0"/>
                        </a:spcAft>
                        <a:buFont typeface="+mj-lt"/>
                        <a:buAutoNum type="arabicPeriod"/>
                      </a:pPr>
                      <a:r>
                        <a:rPr lang="en-US" sz="1400" dirty="0">
                          <a:effectLst>
                            <a:outerShdw blurRad="38100" dist="38100" dir="2700000" algn="tl">
                              <a:srgbClr val="000000">
                                <a:alpha val="43137"/>
                              </a:srgbClr>
                            </a:outerShdw>
                          </a:effectLst>
                          <a:latin typeface="arial"/>
                        </a:rPr>
                        <a:t>The quality of dealing with ideas rather than events.</a:t>
                      </a:r>
                    </a:p>
                    <a:p>
                      <a:pPr marL="0" marR="0">
                        <a:spcBef>
                          <a:spcPts val="0"/>
                        </a:spcBef>
                        <a:spcAft>
                          <a:spcPts val="0"/>
                        </a:spcAft>
                        <a:buFont typeface="+mj-lt"/>
                        <a:buAutoNum type="arabicPeriod"/>
                      </a:pPr>
                      <a:r>
                        <a:rPr lang="en-US" sz="1400" dirty="0">
                          <a:effectLst>
                            <a:outerShdw blurRad="38100" dist="38100" dir="2700000" algn="tl">
                              <a:srgbClr val="000000">
                                <a:alpha val="43137"/>
                              </a:srgbClr>
                            </a:outerShdw>
                          </a:effectLst>
                          <a:latin typeface="arial"/>
                        </a:rPr>
                        <a:t>Something that exists only as an idea.</a:t>
                      </a:r>
                    </a:p>
                  </a:txBody>
                  <a:tcPr marL="57172" marR="57172" marT="29777" marB="29777">
                    <a:lnL>
                      <a:noFill/>
                    </a:lnL>
                    <a:lnR>
                      <a:noFill/>
                    </a:lnR>
                    <a:lnT>
                      <a:noFill/>
                    </a:lnT>
                    <a:lnB>
                      <a:noFill/>
                    </a:lnB>
                    <a:solidFill>
                      <a:srgbClr val="FFFFFF"/>
                    </a:solidFill>
                  </a:tcPr>
                </a:tc>
                <a:tc>
                  <a:txBody>
                    <a:bodyPr/>
                    <a:lstStyle/>
                    <a:p>
                      <a:endParaRPr lang="en-US" sz="1100" dirty="0"/>
                    </a:p>
                  </a:txBody>
                  <a:tcPr marL="57172" marR="57172" marT="28586" marB="28586">
                    <a:lnL>
                      <a:noFill/>
                    </a:lnL>
                    <a:lnT>
                      <a:noFill/>
                    </a:lnT>
                  </a:tcPr>
                </a:tc>
              </a:tr>
            </a:tbl>
          </a:graphicData>
        </a:graphic>
      </p:graphicFrame>
      <p:sp>
        <p:nvSpPr>
          <p:cNvPr id="3" name="2 Rectángulo"/>
          <p:cNvSpPr/>
          <p:nvPr/>
        </p:nvSpPr>
        <p:spPr>
          <a:xfrm>
            <a:off x="3276600" y="981670"/>
            <a:ext cx="4572000" cy="923330"/>
          </a:xfrm>
          <a:prstGeom prst="rect">
            <a:avLst/>
          </a:prstGeom>
        </p:spPr>
        <p:txBody>
          <a:bodyPr>
            <a:spAutoFit/>
          </a:bodyPr>
          <a:lstStyle/>
          <a:p>
            <a:r>
              <a:rPr lang="en-US" dirty="0" smtClean="0">
                <a:effectLst>
                  <a:outerShdw blurRad="38100" dist="38100" dir="2700000" algn="tl">
                    <a:srgbClr val="000000">
                      <a:alpha val="43137"/>
                    </a:srgbClr>
                  </a:outerShdw>
                </a:effectLst>
              </a:rPr>
              <a:t>the process of formulating generalized ideas or concepts by extracting common qualities from specific examples</a:t>
            </a:r>
            <a:endParaRPr lang="en-US" dirty="0">
              <a:effectLst>
                <a:outerShdw blurRad="38100" dist="38100" dir="2700000" algn="tl">
                  <a:srgbClr val="000000">
                    <a:alpha val="43137"/>
                  </a:srgbClr>
                </a:outerShdw>
              </a:effectLst>
            </a:endParaRPr>
          </a:p>
        </p:txBody>
      </p:sp>
      <p:pic>
        <p:nvPicPr>
          <p:cNvPr id="1026" name="Picture 2" descr="http://www.synthetik.com/wp-content/uploads/2010/12/StudioArtistScreenSnapz976.jpg.scaled1000.jpg"/>
          <p:cNvPicPr>
            <a:picLocks noChangeAspect="1" noChangeArrowheads="1"/>
          </p:cNvPicPr>
          <p:nvPr/>
        </p:nvPicPr>
        <p:blipFill>
          <a:blip r:embed="rId2" cstate="print"/>
          <a:srcRect/>
          <a:stretch>
            <a:fillRect/>
          </a:stretch>
        </p:blipFill>
        <p:spPr bwMode="auto">
          <a:xfrm>
            <a:off x="1676400" y="2769653"/>
            <a:ext cx="5924550" cy="393594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3400" y="152400"/>
            <a:ext cx="8229600" cy="923330"/>
          </a:xfrm>
          <a:prstGeom prst="rect">
            <a:avLst/>
          </a:prstGeom>
        </p:spPr>
        <p:txBody>
          <a:bodyPr wrap="square">
            <a:spAutoFit/>
          </a:bodyPr>
          <a:lstStyle/>
          <a:p>
            <a:r>
              <a:rPr lang="en-US" dirty="0" smtClean="0"/>
              <a:t>As we move down lines of longitude reaching from the North Pole to the equator within the northern hemisphere, we are also moving down language’s ladder of abstraction from concepts that are very abstract to concepts that are very concrete.</a:t>
            </a:r>
            <a:endParaRPr lang="en-US" dirty="0"/>
          </a:p>
        </p:txBody>
      </p:sp>
      <p:sp>
        <p:nvSpPr>
          <p:cNvPr id="6" name="5 Rectángulo"/>
          <p:cNvSpPr/>
          <p:nvPr/>
        </p:nvSpPr>
        <p:spPr>
          <a:xfrm>
            <a:off x="457200" y="6135469"/>
            <a:ext cx="8610600" cy="646331"/>
          </a:xfrm>
          <a:prstGeom prst="rect">
            <a:avLst/>
          </a:prstGeom>
        </p:spPr>
        <p:txBody>
          <a:bodyPr wrap="square">
            <a:spAutoFit/>
          </a:bodyPr>
          <a:lstStyle/>
          <a:p>
            <a:r>
              <a:rPr lang="en-US" dirty="0" smtClean="0"/>
              <a:t>Similarly, the South Pole represents a high level of abstraction for literary concepts, and movement up to the equator is movement to concepts at a low level of abstraction.</a:t>
            </a:r>
            <a:endParaRPr lang="en-US" dirty="0"/>
          </a:p>
        </p:txBody>
      </p:sp>
      <p:grpSp>
        <p:nvGrpSpPr>
          <p:cNvPr id="26" name="25 Grupo"/>
          <p:cNvGrpSpPr/>
          <p:nvPr/>
        </p:nvGrpSpPr>
        <p:grpSpPr>
          <a:xfrm>
            <a:off x="457200" y="990600"/>
            <a:ext cx="8355516" cy="5246132"/>
            <a:chOff x="457200" y="990600"/>
            <a:chExt cx="8355516" cy="5246132"/>
          </a:xfrm>
        </p:grpSpPr>
        <p:grpSp>
          <p:nvGrpSpPr>
            <p:cNvPr id="5" name="4 Grupo"/>
            <p:cNvGrpSpPr/>
            <p:nvPr/>
          </p:nvGrpSpPr>
          <p:grpSpPr>
            <a:xfrm>
              <a:off x="2971800" y="1600200"/>
              <a:ext cx="4191000" cy="4038600"/>
              <a:chOff x="4572000" y="2514600"/>
              <a:chExt cx="3733800" cy="3276599"/>
            </a:xfrm>
          </p:grpSpPr>
          <p:pic>
            <p:nvPicPr>
              <p:cNvPr id="39938" name="Picture 2" descr="http://www.dailygalaxy.com/.a/6a00d8341bf7f753ef01156e91f15e970c-500wi"/>
              <p:cNvPicPr>
                <a:picLocks noChangeAspect="1" noChangeArrowheads="1"/>
              </p:cNvPicPr>
              <p:nvPr/>
            </p:nvPicPr>
            <p:blipFill>
              <a:blip r:embed="rId2" cstate="print"/>
              <a:srcRect b="36000"/>
              <a:stretch>
                <a:fillRect/>
              </a:stretch>
            </p:blipFill>
            <p:spPr bwMode="auto">
              <a:xfrm>
                <a:off x="4572000" y="2514600"/>
                <a:ext cx="3733800" cy="1828800"/>
              </a:xfrm>
              <a:prstGeom prst="ellipse">
                <a:avLst/>
              </a:prstGeom>
              <a:ln>
                <a:noFill/>
              </a:ln>
              <a:effectLst>
                <a:softEdge rad="112500"/>
              </a:effectLst>
            </p:spPr>
          </p:pic>
          <p:pic>
            <p:nvPicPr>
              <p:cNvPr id="4" name="Picture 2" descr="http://www.dailygalaxy.com/.a/6a00d8341bf7f753ef01156e91f15e970c-500wi"/>
              <p:cNvPicPr>
                <a:picLocks noChangeAspect="1" noChangeArrowheads="1"/>
              </p:cNvPicPr>
              <p:nvPr/>
            </p:nvPicPr>
            <p:blipFill>
              <a:blip r:embed="rId2" cstate="print"/>
              <a:srcRect b="42666"/>
              <a:stretch>
                <a:fillRect/>
              </a:stretch>
            </p:blipFill>
            <p:spPr bwMode="auto">
              <a:xfrm rot="10800000">
                <a:off x="4572000" y="4038600"/>
                <a:ext cx="3733800" cy="1752599"/>
              </a:xfrm>
              <a:prstGeom prst="ellipse">
                <a:avLst/>
              </a:prstGeom>
              <a:ln>
                <a:noFill/>
              </a:ln>
              <a:effectLst>
                <a:softEdge rad="112500"/>
              </a:effectLst>
            </p:spPr>
          </p:pic>
        </p:grpSp>
        <p:sp>
          <p:nvSpPr>
            <p:cNvPr id="7" name="6 Rectángulo"/>
            <p:cNvSpPr/>
            <p:nvPr/>
          </p:nvSpPr>
          <p:spPr>
            <a:xfrm>
              <a:off x="457200" y="990600"/>
              <a:ext cx="8305800" cy="646331"/>
            </a:xfrm>
            <a:prstGeom prst="rect">
              <a:avLst/>
            </a:prstGeom>
          </p:spPr>
          <p:txBody>
            <a:bodyPr wrap="square">
              <a:spAutoFit/>
            </a:bodyPr>
            <a:lstStyle/>
            <a:p>
              <a:r>
                <a:rPr lang="en-US" dirty="0" smtClean="0"/>
                <a:t>This movement works in the same way for the physical and biological sciences and the social sciences.</a:t>
              </a:r>
              <a:endParaRPr lang="en-US" dirty="0"/>
            </a:p>
          </p:txBody>
        </p:sp>
        <p:sp>
          <p:nvSpPr>
            <p:cNvPr id="9" name="8 Rectángulo"/>
            <p:cNvSpPr/>
            <p:nvPr/>
          </p:nvSpPr>
          <p:spPr>
            <a:xfrm>
              <a:off x="2713799" y="1524000"/>
              <a:ext cx="4830001" cy="400110"/>
            </a:xfrm>
            <a:prstGeom prst="rect">
              <a:avLst/>
            </a:prstGeom>
            <a:noFill/>
          </p:spPr>
          <p:txBody>
            <a:bodyPr wrap="square" lIns="91440" tIns="45720" rIns="91440" bIns="45720">
              <a:prstTxWarp prst="textArchUp">
                <a:avLst/>
              </a:prstTxWarp>
              <a:spAutoFit/>
            </a:bodyPr>
            <a:lstStyle/>
            <a:p>
              <a:pPr algn="ct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Concepts</a:t>
              </a:r>
              <a:r>
                <a:rPr lang="es-E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 </a:t>
              </a: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High</a:t>
              </a:r>
              <a:r>
                <a:rPr lang="es-E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Level</a:t>
              </a:r>
              <a:r>
                <a:rPr lang="es-E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of </a:t>
              </a: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Abstraction</a:t>
              </a:r>
              <a:endParaRPr lang="es-E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10 Rectángulo"/>
            <p:cNvSpPr/>
            <p:nvPr/>
          </p:nvSpPr>
          <p:spPr>
            <a:xfrm>
              <a:off x="1524000" y="3429000"/>
              <a:ext cx="7288716" cy="381000"/>
            </a:xfrm>
            <a:prstGeom prst="rect">
              <a:avLst/>
            </a:prstGeom>
            <a:noFill/>
          </p:spPr>
          <p:txBody>
            <a:bodyPr wrap="none" lIns="91440" tIns="45720" rIns="91440" bIns="45720">
              <a:prstTxWarp prst="textArchDown">
                <a:avLst>
                  <a:gd name="adj" fmla="val 20847469"/>
                </a:avLst>
              </a:prstTxWarp>
              <a:spAutoFit/>
              <a:scene3d>
                <a:camera prst="orthographicFront"/>
                <a:lightRig rig="soft" dir="t">
                  <a:rot lat="0" lon="0" rev="10800000"/>
                </a:lightRig>
              </a:scene3d>
              <a:sp3d>
                <a:bevelT w="27940" h="12700"/>
                <a:contourClr>
                  <a:srgbClr val="DDDDDD"/>
                </a:contourClr>
              </a:sp3d>
            </a:bodyPr>
            <a:lstStyle/>
            <a:p>
              <a:pPr algn="ctr"/>
              <a:r>
                <a:rPr lang="es-ES" sz="2000" b="1" spc="150" dirty="0" smtClean="0">
                  <a:ln w="11430"/>
                  <a:solidFill>
                    <a:srgbClr val="F8F8F8"/>
                  </a:solidFill>
                  <a:effectLst>
                    <a:outerShdw blurRad="25400" algn="tl" rotWithShape="0">
                      <a:srgbClr val="000000">
                        <a:alpha val="43000"/>
                      </a:srgbClr>
                    </a:outerShdw>
                  </a:effectLst>
                </a:rPr>
                <a:t>CONCEPTS AT A LOW LEVEL OF ABSTRACTION</a:t>
              </a:r>
              <a:endParaRPr lang="es-ES" sz="2000" b="1" spc="150" dirty="0">
                <a:ln w="11430"/>
                <a:solidFill>
                  <a:srgbClr val="F8F8F8"/>
                </a:solidFill>
                <a:effectLst>
                  <a:outerShdw blurRad="25400" algn="tl" rotWithShape="0">
                    <a:srgbClr val="000000">
                      <a:alpha val="43000"/>
                    </a:srgbClr>
                  </a:outerShdw>
                </a:effectLst>
              </a:endParaRPr>
            </a:p>
          </p:txBody>
        </p:sp>
        <p:sp>
          <p:nvSpPr>
            <p:cNvPr id="12" name="11 Rectángulo"/>
            <p:cNvSpPr/>
            <p:nvPr/>
          </p:nvSpPr>
          <p:spPr>
            <a:xfrm rot="10800000">
              <a:off x="2743201" y="5334000"/>
              <a:ext cx="4830001" cy="400110"/>
            </a:xfrm>
            <a:prstGeom prst="rect">
              <a:avLst/>
            </a:prstGeom>
            <a:noFill/>
          </p:spPr>
          <p:txBody>
            <a:bodyPr wrap="square" lIns="91440" tIns="45720" rIns="91440" bIns="45720">
              <a:prstTxWarp prst="textArchUp">
                <a:avLst/>
              </a:prstTxWarp>
              <a:spAutoFit/>
            </a:bodyPr>
            <a:lstStyle/>
            <a:p>
              <a:pPr algn="ct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Concepts</a:t>
              </a:r>
              <a:r>
                <a:rPr lang="es-E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 </a:t>
              </a: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High</a:t>
              </a:r>
              <a:r>
                <a:rPr lang="es-E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Level</a:t>
              </a:r>
              <a:r>
                <a:rPr lang="es-E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of </a:t>
              </a: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Abstraction</a:t>
              </a:r>
              <a:endParaRPr lang="es-E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12 CuadroTexto"/>
            <p:cNvSpPr txBox="1"/>
            <p:nvPr/>
          </p:nvSpPr>
          <p:spPr>
            <a:xfrm>
              <a:off x="4495800" y="5867400"/>
              <a:ext cx="1117870"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Literature</a:t>
              </a:r>
              <a:endParaRPr lang="en-US" b="1" dirty="0">
                <a:effectLst>
                  <a:outerShdw blurRad="38100" dist="38100" dir="2700000" algn="tl">
                    <a:srgbClr val="000000">
                      <a:alpha val="43137"/>
                    </a:srgbClr>
                  </a:outerShdw>
                </a:effectLst>
              </a:endParaRPr>
            </a:p>
          </p:txBody>
        </p:sp>
        <p:sp>
          <p:nvSpPr>
            <p:cNvPr id="14" name="13 CuadroTexto"/>
            <p:cNvSpPr txBox="1"/>
            <p:nvPr/>
          </p:nvSpPr>
          <p:spPr>
            <a:xfrm>
              <a:off x="1219203" y="1905000"/>
              <a:ext cx="2133597" cy="646331"/>
            </a:xfrm>
            <a:prstGeom prst="rect">
              <a:avLst/>
            </a:prstGeom>
            <a:noFill/>
          </p:spPr>
          <p:txBody>
            <a:bodyPr wrap="none" rtlCol="0">
              <a:spAutoFit/>
            </a:bodyPr>
            <a:lstStyle/>
            <a:p>
              <a:pPr algn="ctr"/>
              <a:r>
                <a:rPr lang="en-US" b="1" dirty="0" smtClean="0"/>
                <a:t>Physical &amp; Biological</a:t>
              </a:r>
            </a:p>
            <a:p>
              <a:pPr algn="ctr"/>
              <a:r>
                <a:rPr lang="en-US" b="1" dirty="0" smtClean="0"/>
                <a:t>Science</a:t>
              </a:r>
              <a:endParaRPr lang="en-US" b="1" dirty="0"/>
            </a:p>
          </p:txBody>
        </p:sp>
        <p:sp>
          <p:nvSpPr>
            <p:cNvPr id="15" name="14 CuadroTexto"/>
            <p:cNvSpPr txBox="1"/>
            <p:nvPr/>
          </p:nvSpPr>
          <p:spPr>
            <a:xfrm>
              <a:off x="6725662" y="1905000"/>
              <a:ext cx="1503938" cy="369332"/>
            </a:xfrm>
            <a:prstGeom prst="rect">
              <a:avLst/>
            </a:prstGeom>
            <a:noFill/>
          </p:spPr>
          <p:txBody>
            <a:bodyPr wrap="none" rtlCol="0">
              <a:spAutoFit/>
            </a:bodyPr>
            <a:lstStyle/>
            <a:p>
              <a:r>
                <a:rPr lang="en-US" b="1" dirty="0" smtClean="0"/>
                <a:t>Social Science</a:t>
              </a:r>
              <a:endParaRPr lang="en-US" b="1" dirty="0"/>
            </a:p>
          </p:txBody>
        </p:sp>
        <p:sp>
          <p:nvSpPr>
            <p:cNvPr id="17" name="16 Arco"/>
            <p:cNvSpPr/>
            <p:nvPr/>
          </p:nvSpPr>
          <p:spPr>
            <a:xfrm>
              <a:off x="5105400" y="1828800"/>
              <a:ext cx="1295400" cy="1905000"/>
            </a:xfrm>
            <a:prstGeom prst="arc">
              <a:avLst>
                <a:gd name="adj1" fmla="val 15546072"/>
                <a:gd name="adj2" fmla="val 3374795"/>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17 Arco"/>
            <p:cNvSpPr/>
            <p:nvPr/>
          </p:nvSpPr>
          <p:spPr>
            <a:xfrm>
              <a:off x="5410200" y="1828800"/>
              <a:ext cx="1295400" cy="1905000"/>
            </a:xfrm>
            <a:prstGeom prst="arc">
              <a:avLst>
                <a:gd name="adj1" fmla="val 15546072"/>
                <a:gd name="adj2" fmla="val 3374795"/>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18 Arco"/>
            <p:cNvSpPr/>
            <p:nvPr/>
          </p:nvSpPr>
          <p:spPr>
            <a:xfrm>
              <a:off x="4724400" y="1828800"/>
              <a:ext cx="1295400" cy="1905000"/>
            </a:xfrm>
            <a:prstGeom prst="arc">
              <a:avLst>
                <a:gd name="adj1" fmla="val 16101235"/>
                <a:gd name="adj2" fmla="val 381191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19 Arco"/>
            <p:cNvSpPr/>
            <p:nvPr/>
          </p:nvSpPr>
          <p:spPr>
            <a:xfrm>
              <a:off x="2743200" y="3124200"/>
              <a:ext cx="5105400" cy="533400"/>
            </a:xfrm>
            <a:prstGeom prst="arc">
              <a:avLst>
                <a:gd name="adj1" fmla="val 21145195"/>
                <a:gd name="adj2" fmla="val 1111666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20 Arco"/>
            <p:cNvSpPr/>
            <p:nvPr/>
          </p:nvSpPr>
          <p:spPr>
            <a:xfrm flipH="1">
              <a:off x="3429000" y="1905000"/>
              <a:ext cx="1447800" cy="1905000"/>
            </a:xfrm>
            <a:prstGeom prst="arc">
              <a:avLst>
                <a:gd name="adj1" fmla="val 16053079"/>
                <a:gd name="adj2" fmla="val 3374795"/>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21 Arco"/>
            <p:cNvSpPr/>
            <p:nvPr/>
          </p:nvSpPr>
          <p:spPr>
            <a:xfrm>
              <a:off x="3048000" y="2819400"/>
              <a:ext cx="4191000" cy="533400"/>
            </a:xfrm>
            <a:prstGeom prst="arc">
              <a:avLst>
                <a:gd name="adj1" fmla="val 21346215"/>
                <a:gd name="adj2" fmla="val 11034491"/>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22 Arco"/>
            <p:cNvSpPr/>
            <p:nvPr/>
          </p:nvSpPr>
          <p:spPr>
            <a:xfrm>
              <a:off x="3276600" y="2438400"/>
              <a:ext cx="3657600" cy="533400"/>
            </a:xfrm>
            <a:prstGeom prst="arc">
              <a:avLst>
                <a:gd name="adj1" fmla="val 21346215"/>
                <a:gd name="adj2" fmla="val 11034491"/>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23 Arco"/>
            <p:cNvSpPr/>
            <p:nvPr/>
          </p:nvSpPr>
          <p:spPr>
            <a:xfrm flipH="1">
              <a:off x="3810000" y="1905000"/>
              <a:ext cx="1447800" cy="1905000"/>
            </a:xfrm>
            <a:prstGeom prst="arc">
              <a:avLst>
                <a:gd name="adj1" fmla="val 16053079"/>
                <a:gd name="adj2" fmla="val 3374795"/>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24 Arco"/>
            <p:cNvSpPr/>
            <p:nvPr/>
          </p:nvSpPr>
          <p:spPr>
            <a:xfrm>
              <a:off x="5410200" y="3352800"/>
              <a:ext cx="1524000" cy="2133600"/>
            </a:xfrm>
            <a:prstGeom prst="arc">
              <a:avLst>
                <a:gd name="adj1" fmla="val 18307178"/>
                <a:gd name="adj2" fmla="val 5602607"/>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7/70/Cleve-van_construction-tower-babel.jpg"/>
          <p:cNvPicPr>
            <a:picLocks noChangeAspect="1" noChangeArrowheads="1"/>
          </p:cNvPicPr>
          <p:nvPr/>
        </p:nvPicPr>
        <p:blipFill>
          <a:blip r:embed="rId2" cstate="print"/>
          <a:srcRect/>
          <a:stretch>
            <a:fillRect/>
          </a:stretch>
        </p:blipFill>
        <p:spPr bwMode="auto">
          <a:xfrm>
            <a:off x="838200" y="762000"/>
            <a:ext cx="7924800" cy="6019800"/>
          </a:xfrm>
          <a:prstGeom prst="rect">
            <a:avLst/>
          </a:prstGeom>
          <a:noFill/>
        </p:spPr>
      </p:pic>
      <p:sp>
        <p:nvSpPr>
          <p:cNvPr id="2" name="1 CuadroTexto"/>
          <p:cNvSpPr txBox="1"/>
          <p:nvPr/>
        </p:nvSpPr>
        <p:spPr>
          <a:xfrm>
            <a:off x="1523999" y="76201"/>
            <a:ext cx="6553201" cy="646331"/>
          </a:xfrm>
          <a:prstGeom prst="rect">
            <a:avLst/>
          </a:prstGeom>
          <a:solidFill>
            <a:srgbClr val="FBFE72"/>
          </a:solidFill>
          <a:ln w="57150">
            <a:solidFill>
              <a:srgbClr val="FF0000"/>
            </a:solid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sz="3600" dirty="0" smtClean="0">
                <a:effectLst>
                  <a:outerShdw blurRad="38100" dist="38100" dir="2700000" algn="tl">
                    <a:srgbClr val="000000">
                      <a:alpha val="43137"/>
                    </a:srgbClr>
                  </a:outerShdw>
                </a:effectLst>
              </a:rPr>
              <a:t>Applied Research, 2012</a:t>
            </a:r>
            <a:endParaRPr lang="en-US" sz="3600" dirty="0">
              <a:effectLst>
                <a:outerShdw blurRad="38100" dist="38100" dir="2700000" algn="tl">
                  <a:srgbClr val="000000">
                    <a:alpha val="43137"/>
                  </a:srgbClr>
                </a:outerShdw>
              </a:effectLst>
            </a:endParaRPr>
          </a:p>
        </p:txBody>
      </p:sp>
      <p:sp>
        <p:nvSpPr>
          <p:cNvPr id="3" name="2 CuadroTexto"/>
          <p:cNvSpPr txBox="1"/>
          <p:nvPr/>
        </p:nvSpPr>
        <p:spPr>
          <a:xfrm>
            <a:off x="5334000" y="6150114"/>
            <a:ext cx="3453381" cy="707886"/>
          </a:xfrm>
          <a:prstGeom prst="rect">
            <a:avLst/>
          </a:prstGeom>
          <a:noFill/>
        </p:spPr>
        <p:txBody>
          <a:bodyPr wrap="none" rtlCol="0">
            <a:spAutoFit/>
          </a:bodyPr>
          <a:lstStyle/>
          <a:p>
            <a:pPr algn="r"/>
            <a:r>
              <a:rPr lang="en-US" sz="2000" b="1" dirty="0" smtClean="0">
                <a:solidFill>
                  <a:schemeClr val="bg1"/>
                </a:solidFill>
                <a:effectLst>
                  <a:outerShdw blurRad="38100" dist="38100" dir="2700000" algn="tl">
                    <a:srgbClr val="000000">
                      <a:alpha val="43137"/>
                    </a:srgbClr>
                  </a:outerShdw>
                </a:effectLst>
              </a:rPr>
              <a:t>José Luis Ibave </a:t>
            </a:r>
            <a:r>
              <a:rPr lang="en-US" sz="2000" b="1" dirty="0" err="1" smtClean="0">
                <a:solidFill>
                  <a:schemeClr val="bg1"/>
                </a:solidFill>
                <a:effectLst>
                  <a:outerShdw blurRad="38100" dist="38100" dir="2700000" algn="tl">
                    <a:srgbClr val="000000">
                      <a:alpha val="43137"/>
                    </a:srgbClr>
                  </a:outerShdw>
                </a:effectLst>
              </a:rPr>
              <a:t>González</a:t>
            </a:r>
            <a:r>
              <a:rPr lang="en-US" sz="2000" b="1" dirty="0" smtClean="0">
                <a:solidFill>
                  <a:schemeClr val="bg1"/>
                </a:solidFill>
                <a:effectLst>
                  <a:outerShdw blurRad="38100" dist="38100" dir="2700000" algn="tl">
                    <a:srgbClr val="000000">
                      <a:alpha val="43137"/>
                    </a:srgbClr>
                  </a:outerShdw>
                </a:effectLst>
              </a:rPr>
              <a:t>, Ph.D.</a:t>
            </a:r>
          </a:p>
          <a:p>
            <a:pPr algn="r"/>
            <a:r>
              <a:rPr lang="en-US" sz="2000" b="1" dirty="0" err="1" smtClean="0">
                <a:solidFill>
                  <a:schemeClr val="bg1"/>
                </a:solidFill>
                <a:effectLst>
                  <a:outerShdw blurRad="38100" dist="38100" dir="2700000" algn="tl">
                    <a:srgbClr val="000000">
                      <a:alpha val="43137"/>
                    </a:srgbClr>
                  </a:outerShdw>
                </a:effectLst>
              </a:rPr>
              <a:t>FCPyS</a:t>
            </a:r>
            <a:r>
              <a:rPr lang="en-US" sz="2000" b="1" dirty="0" smtClean="0">
                <a:solidFill>
                  <a:schemeClr val="bg1"/>
                </a:solidFill>
                <a:effectLst>
                  <a:outerShdw blurRad="38100" dist="38100" dir="2700000" algn="tl">
                    <a:srgbClr val="000000">
                      <a:alpha val="43137"/>
                    </a:srgbClr>
                  </a:outerShdw>
                </a:effectLst>
              </a:rPr>
              <a:t>-UACH</a:t>
            </a:r>
            <a:endParaRPr lang="en-US" sz="2000" b="1" dirty="0">
              <a:solidFill>
                <a:schemeClr val="bg1"/>
              </a:solidFill>
              <a:effectLst>
                <a:outerShdw blurRad="38100" dist="38100" dir="2700000" algn="tl">
                  <a:srgbClr val="000000">
                    <a:alpha val="43137"/>
                  </a:srgbClr>
                </a:outerShdw>
              </a:effectLst>
            </a:endParaRPr>
          </a:p>
        </p:txBody>
      </p:sp>
      <p:sp>
        <p:nvSpPr>
          <p:cNvPr id="4" name="3 Rectángulo"/>
          <p:cNvSpPr/>
          <p:nvPr/>
        </p:nvSpPr>
        <p:spPr>
          <a:xfrm>
            <a:off x="838200" y="3586877"/>
            <a:ext cx="7924800" cy="2585323"/>
          </a:xfrm>
          <a:prstGeom prst="rect">
            <a:avLst/>
          </a:prstGeom>
        </p:spPr>
        <p:txBody>
          <a:bodyPr wrap="square">
            <a:spAutoFit/>
          </a:bodyPr>
          <a:lstStyle/>
          <a:p>
            <a:pPr algn="just"/>
            <a:r>
              <a:rPr lang="en-US" i="1" dirty="0">
                <a:solidFill>
                  <a:schemeClr val="bg1">
                    <a:lumMod val="95000"/>
                  </a:schemeClr>
                </a:solidFill>
                <a:effectLst>
                  <a:outerShdw blurRad="38100" dist="38100" dir="2700000" algn="tl">
                    <a:srgbClr val="000000">
                      <a:alpha val="43137"/>
                    </a:srgbClr>
                  </a:outerShdw>
                </a:effectLst>
              </a:rPr>
              <a:t>Now Yahweh came down to see the town and the tower that the sons of </a:t>
            </a:r>
            <a:r>
              <a:rPr lang="en-US" i="1" dirty="0" smtClean="0">
                <a:solidFill>
                  <a:schemeClr val="bg1">
                    <a:lumMod val="95000"/>
                  </a:schemeClr>
                </a:solidFill>
                <a:effectLst>
                  <a:outerShdw blurRad="38100" dist="38100" dir="2700000" algn="tl">
                    <a:srgbClr val="000000">
                      <a:alpha val="43137"/>
                    </a:srgbClr>
                  </a:outerShdw>
                </a:effectLst>
              </a:rPr>
              <a:t>man had </a:t>
            </a:r>
            <a:r>
              <a:rPr lang="en-US" i="1" dirty="0">
                <a:solidFill>
                  <a:schemeClr val="bg1">
                    <a:lumMod val="95000"/>
                  </a:schemeClr>
                </a:solidFill>
                <a:effectLst>
                  <a:outerShdw blurRad="38100" dist="38100" dir="2700000" algn="tl">
                    <a:srgbClr val="000000">
                      <a:alpha val="43137"/>
                    </a:srgbClr>
                  </a:outerShdw>
                </a:effectLst>
              </a:rPr>
              <a:t>built. “So they are all a single people with a single language!” said Yahweh.</a:t>
            </a:r>
          </a:p>
          <a:p>
            <a:pPr algn="just"/>
            <a:r>
              <a:rPr lang="en-US" i="1" dirty="0">
                <a:solidFill>
                  <a:schemeClr val="bg1">
                    <a:lumMod val="95000"/>
                  </a:schemeClr>
                </a:solidFill>
                <a:effectLst>
                  <a:outerShdw blurRad="38100" dist="38100" dir="2700000" algn="tl">
                    <a:srgbClr val="000000">
                      <a:alpha val="43137"/>
                    </a:srgbClr>
                  </a:outerShdw>
                </a:effectLst>
              </a:rPr>
              <a:t>”This is but the start of their undertakings! There will be nothing </a:t>
            </a:r>
            <a:r>
              <a:rPr lang="en-US" i="1" dirty="0" smtClean="0">
                <a:solidFill>
                  <a:schemeClr val="bg1">
                    <a:lumMod val="95000"/>
                  </a:schemeClr>
                </a:solidFill>
                <a:effectLst>
                  <a:outerShdw blurRad="38100" dist="38100" dir="2700000" algn="tl">
                    <a:srgbClr val="000000">
                      <a:alpha val="43137"/>
                    </a:srgbClr>
                  </a:outerShdw>
                </a:effectLst>
              </a:rPr>
              <a:t>too hard </a:t>
            </a:r>
            <a:r>
              <a:rPr lang="en-US" i="1" dirty="0">
                <a:solidFill>
                  <a:schemeClr val="bg1">
                    <a:lumMod val="95000"/>
                  </a:schemeClr>
                </a:solidFill>
                <a:effectLst>
                  <a:outerShdw blurRad="38100" dist="38100" dir="2700000" algn="tl">
                    <a:srgbClr val="000000">
                      <a:alpha val="43137"/>
                    </a:srgbClr>
                  </a:outerShdw>
                </a:effectLst>
              </a:rPr>
              <a:t>for them to do. Come, let us go down and confuse their language on </a:t>
            </a:r>
            <a:r>
              <a:rPr lang="en-US" i="1" dirty="0" smtClean="0">
                <a:solidFill>
                  <a:schemeClr val="bg1">
                    <a:lumMod val="95000"/>
                  </a:schemeClr>
                </a:solidFill>
                <a:effectLst>
                  <a:outerShdw blurRad="38100" dist="38100" dir="2700000" algn="tl">
                    <a:srgbClr val="000000">
                      <a:alpha val="43137"/>
                    </a:srgbClr>
                  </a:outerShdw>
                </a:effectLst>
              </a:rPr>
              <a:t>the spot </a:t>
            </a:r>
            <a:r>
              <a:rPr lang="en-US" i="1" dirty="0">
                <a:solidFill>
                  <a:schemeClr val="bg1">
                    <a:lumMod val="95000"/>
                  </a:schemeClr>
                </a:solidFill>
                <a:effectLst>
                  <a:outerShdw blurRad="38100" dist="38100" dir="2700000" algn="tl">
                    <a:srgbClr val="000000">
                      <a:alpha val="43137"/>
                    </a:srgbClr>
                  </a:outerShdw>
                </a:effectLst>
              </a:rPr>
              <a:t>so that they can no longer understand one another.” Yahweh </a:t>
            </a:r>
            <a:r>
              <a:rPr lang="en-US" i="1" dirty="0" smtClean="0">
                <a:solidFill>
                  <a:schemeClr val="bg1">
                    <a:lumMod val="95000"/>
                  </a:schemeClr>
                </a:solidFill>
                <a:effectLst>
                  <a:outerShdw blurRad="38100" dist="38100" dir="2700000" algn="tl">
                    <a:srgbClr val="000000">
                      <a:alpha val="43137"/>
                    </a:srgbClr>
                  </a:outerShdw>
                </a:effectLst>
              </a:rPr>
              <a:t>scattered them </a:t>
            </a:r>
            <a:r>
              <a:rPr lang="en-US" i="1" dirty="0">
                <a:solidFill>
                  <a:schemeClr val="bg1">
                    <a:lumMod val="95000"/>
                  </a:schemeClr>
                </a:solidFill>
                <a:effectLst>
                  <a:outerShdw blurRad="38100" dist="38100" dir="2700000" algn="tl">
                    <a:srgbClr val="000000">
                      <a:alpha val="43137"/>
                    </a:srgbClr>
                  </a:outerShdw>
                </a:effectLst>
              </a:rPr>
              <a:t>thence over the whole face of the earth, and they stopped building </a:t>
            </a:r>
            <a:r>
              <a:rPr lang="en-US" i="1" dirty="0" smtClean="0">
                <a:solidFill>
                  <a:schemeClr val="bg1">
                    <a:lumMod val="95000"/>
                  </a:schemeClr>
                </a:solidFill>
                <a:effectLst>
                  <a:outerShdw blurRad="38100" dist="38100" dir="2700000" algn="tl">
                    <a:srgbClr val="000000">
                      <a:alpha val="43137"/>
                    </a:srgbClr>
                  </a:outerShdw>
                </a:effectLst>
              </a:rPr>
              <a:t>the town</a:t>
            </a:r>
            <a:r>
              <a:rPr lang="en-US" i="1" dirty="0">
                <a:solidFill>
                  <a:schemeClr val="bg1">
                    <a:lumMod val="95000"/>
                  </a:schemeClr>
                </a:solidFill>
                <a:effectLst>
                  <a:outerShdw blurRad="38100" dist="38100" dir="2700000" algn="tl">
                    <a:srgbClr val="000000">
                      <a:alpha val="43137"/>
                    </a:srgbClr>
                  </a:outerShdw>
                </a:effectLst>
              </a:rPr>
              <a:t>. It was named Babel therefore, because there Yahweh confused the </a:t>
            </a:r>
            <a:r>
              <a:rPr lang="en-US" i="1" dirty="0" smtClean="0">
                <a:solidFill>
                  <a:schemeClr val="bg1">
                    <a:lumMod val="95000"/>
                  </a:schemeClr>
                </a:solidFill>
                <a:effectLst>
                  <a:outerShdw blurRad="38100" dist="38100" dir="2700000" algn="tl">
                    <a:srgbClr val="000000">
                      <a:alpha val="43137"/>
                    </a:srgbClr>
                  </a:outerShdw>
                </a:effectLst>
              </a:rPr>
              <a:t>language of </a:t>
            </a:r>
            <a:r>
              <a:rPr lang="en-US" i="1" dirty="0">
                <a:solidFill>
                  <a:schemeClr val="bg1">
                    <a:lumMod val="95000"/>
                  </a:schemeClr>
                </a:solidFill>
                <a:effectLst>
                  <a:outerShdw blurRad="38100" dist="38100" dir="2700000" algn="tl">
                    <a:srgbClr val="000000">
                      <a:alpha val="43137"/>
                    </a:srgbClr>
                  </a:outerShdw>
                </a:effectLst>
              </a:rPr>
              <a:t>the whole earth. It was from there that Yahweh scattered them </a:t>
            </a:r>
            <a:r>
              <a:rPr lang="en-US" i="1" dirty="0" smtClean="0">
                <a:solidFill>
                  <a:schemeClr val="bg1">
                    <a:lumMod val="95000"/>
                  </a:schemeClr>
                </a:solidFill>
                <a:effectLst>
                  <a:outerShdw blurRad="38100" dist="38100" dir="2700000" algn="tl">
                    <a:srgbClr val="000000">
                      <a:alpha val="43137"/>
                    </a:srgbClr>
                  </a:outerShdw>
                </a:effectLst>
              </a:rPr>
              <a:t>over the </a:t>
            </a:r>
            <a:r>
              <a:rPr lang="en-US" i="1" dirty="0">
                <a:solidFill>
                  <a:schemeClr val="bg1">
                    <a:lumMod val="95000"/>
                  </a:schemeClr>
                </a:solidFill>
                <a:effectLst>
                  <a:outerShdw blurRad="38100" dist="38100" dir="2700000" algn="tl">
                    <a:srgbClr val="000000">
                      <a:alpha val="43137"/>
                    </a:srgbClr>
                  </a:outerShdw>
                </a:effectLst>
              </a:rPr>
              <a:t>whole face of the earth [Genesis 11: 5-9; Jerusalem Bible 1966: 141.</a:t>
            </a:r>
          </a:p>
        </p:txBody>
      </p:sp>
      <p:sp>
        <p:nvSpPr>
          <p:cNvPr id="7" name="6 Rayo"/>
          <p:cNvSpPr/>
          <p:nvPr/>
        </p:nvSpPr>
        <p:spPr>
          <a:xfrm>
            <a:off x="304800" y="0"/>
            <a:ext cx="990600" cy="762000"/>
          </a:xfrm>
          <a:prstGeom prst="lightningBolt">
            <a:avLst/>
          </a:prstGeom>
          <a:solidFill>
            <a:srgbClr val="FBFE7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Rayo"/>
          <p:cNvSpPr/>
          <p:nvPr/>
        </p:nvSpPr>
        <p:spPr>
          <a:xfrm flipH="1">
            <a:off x="8153400" y="0"/>
            <a:ext cx="990600" cy="685800"/>
          </a:xfrm>
          <a:prstGeom prst="lightningBolt">
            <a:avLst/>
          </a:prstGeom>
          <a:solidFill>
            <a:srgbClr val="FBFE7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22 Grupo"/>
          <p:cNvGrpSpPr/>
          <p:nvPr/>
        </p:nvGrpSpPr>
        <p:grpSpPr>
          <a:xfrm>
            <a:off x="2133600" y="2133600"/>
            <a:ext cx="7212516" cy="4419600"/>
            <a:chOff x="990600" y="2133600"/>
            <a:chExt cx="7212516" cy="4419600"/>
          </a:xfrm>
        </p:grpSpPr>
        <p:grpSp>
          <p:nvGrpSpPr>
            <p:cNvPr id="2" name="1 Grupo"/>
            <p:cNvGrpSpPr/>
            <p:nvPr/>
          </p:nvGrpSpPr>
          <p:grpSpPr>
            <a:xfrm>
              <a:off x="990600" y="2133600"/>
              <a:ext cx="7212516" cy="4419600"/>
              <a:chOff x="1219203" y="1524000"/>
              <a:chExt cx="7593513" cy="4712732"/>
            </a:xfrm>
          </p:grpSpPr>
          <p:grpSp>
            <p:nvGrpSpPr>
              <p:cNvPr id="3" name="4 Grupo"/>
              <p:cNvGrpSpPr/>
              <p:nvPr/>
            </p:nvGrpSpPr>
            <p:grpSpPr>
              <a:xfrm>
                <a:off x="2971800" y="1600200"/>
                <a:ext cx="4191000" cy="4038600"/>
                <a:chOff x="4572000" y="2514600"/>
                <a:chExt cx="3733800" cy="3276599"/>
              </a:xfrm>
            </p:grpSpPr>
            <p:pic>
              <p:nvPicPr>
                <p:cNvPr id="20" name="Picture 2" descr="http://www.dailygalaxy.com/.a/6a00d8341bf7f753ef01156e91f15e970c-500wi"/>
                <p:cNvPicPr>
                  <a:picLocks noChangeAspect="1" noChangeArrowheads="1"/>
                </p:cNvPicPr>
                <p:nvPr/>
              </p:nvPicPr>
              <p:blipFill>
                <a:blip r:embed="rId2" cstate="print"/>
                <a:srcRect b="36000"/>
                <a:stretch>
                  <a:fillRect/>
                </a:stretch>
              </p:blipFill>
              <p:spPr bwMode="auto">
                <a:xfrm>
                  <a:off x="4572000" y="2514600"/>
                  <a:ext cx="3733800" cy="1828800"/>
                </a:xfrm>
                <a:prstGeom prst="ellipse">
                  <a:avLst/>
                </a:prstGeom>
                <a:ln>
                  <a:noFill/>
                </a:ln>
                <a:effectLst>
                  <a:softEdge rad="112500"/>
                </a:effectLst>
              </p:spPr>
            </p:pic>
            <p:pic>
              <p:nvPicPr>
                <p:cNvPr id="21" name="Picture 2" descr="http://www.dailygalaxy.com/.a/6a00d8341bf7f753ef01156e91f15e970c-500wi"/>
                <p:cNvPicPr>
                  <a:picLocks noChangeAspect="1" noChangeArrowheads="1"/>
                </p:cNvPicPr>
                <p:nvPr/>
              </p:nvPicPr>
              <p:blipFill>
                <a:blip r:embed="rId2" cstate="print"/>
                <a:srcRect b="42666"/>
                <a:stretch>
                  <a:fillRect/>
                </a:stretch>
              </p:blipFill>
              <p:spPr bwMode="auto">
                <a:xfrm rot="10800000">
                  <a:off x="4572000" y="4038600"/>
                  <a:ext cx="3733800" cy="1752599"/>
                </a:xfrm>
                <a:prstGeom prst="ellipse">
                  <a:avLst/>
                </a:prstGeom>
                <a:ln>
                  <a:noFill/>
                </a:ln>
                <a:effectLst>
                  <a:softEdge rad="112500"/>
                </a:effectLst>
              </p:spPr>
            </p:pic>
          </p:grpSp>
          <p:sp>
            <p:nvSpPr>
              <p:cNvPr id="5" name="4 Rectángulo"/>
              <p:cNvSpPr/>
              <p:nvPr/>
            </p:nvSpPr>
            <p:spPr>
              <a:xfrm>
                <a:off x="2713799" y="1524000"/>
                <a:ext cx="5003647" cy="812540"/>
              </a:xfrm>
              <a:prstGeom prst="rect">
                <a:avLst/>
              </a:prstGeom>
              <a:noFill/>
            </p:spPr>
            <p:txBody>
              <a:bodyPr wrap="square" lIns="91440" tIns="45720" rIns="91440" bIns="45720">
                <a:prstTxWarp prst="textArchUp">
                  <a:avLst/>
                </a:prstTxWarp>
                <a:spAutoFit/>
              </a:bodyPr>
              <a:lstStyle/>
              <a:p>
                <a:pPr algn="ct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Concepts</a:t>
                </a:r>
                <a:r>
                  <a:rPr lang="es-E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 </a:t>
                </a: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High</a:t>
                </a:r>
                <a:r>
                  <a:rPr lang="es-E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Level</a:t>
                </a:r>
                <a:r>
                  <a:rPr lang="es-E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of </a:t>
                </a: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Abstraction</a:t>
                </a:r>
                <a:endParaRPr lang="es-E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5 Rectángulo"/>
              <p:cNvSpPr/>
              <p:nvPr/>
            </p:nvSpPr>
            <p:spPr>
              <a:xfrm>
                <a:off x="1524000" y="3429000"/>
                <a:ext cx="7288716" cy="381000"/>
              </a:xfrm>
              <a:prstGeom prst="rect">
                <a:avLst/>
              </a:prstGeom>
              <a:noFill/>
            </p:spPr>
            <p:txBody>
              <a:bodyPr wrap="none" lIns="91440" tIns="45720" rIns="91440" bIns="45720">
                <a:prstTxWarp prst="textArchDown">
                  <a:avLst>
                    <a:gd name="adj" fmla="val 20847469"/>
                  </a:avLst>
                </a:prstTxWarp>
                <a:spAutoFit/>
                <a:scene3d>
                  <a:camera prst="orthographicFront"/>
                  <a:lightRig rig="soft" dir="t">
                    <a:rot lat="0" lon="0" rev="10800000"/>
                  </a:lightRig>
                </a:scene3d>
                <a:sp3d>
                  <a:bevelT w="27940" h="12700"/>
                  <a:contourClr>
                    <a:srgbClr val="DDDDDD"/>
                  </a:contourClr>
                </a:sp3d>
              </a:bodyPr>
              <a:lstStyle/>
              <a:p>
                <a:pPr algn="ctr"/>
                <a:r>
                  <a:rPr lang="es-ES" sz="2000" b="1" spc="150" dirty="0" smtClean="0">
                    <a:ln w="11430"/>
                    <a:solidFill>
                      <a:srgbClr val="F8F8F8"/>
                    </a:solidFill>
                    <a:effectLst>
                      <a:outerShdw blurRad="25400" algn="tl" rotWithShape="0">
                        <a:srgbClr val="000000">
                          <a:alpha val="43000"/>
                        </a:srgbClr>
                      </a:outerShdw>
                    </a:effectLst>
                  </a:rPr>
                  <a:t>CONCEPTS AT A LOW LEVEL OF ABSTRACTION</a:t>
                </a:r>
                <a:endParaRPr lang="es-ES" sz="2000" b="1" spc="150" dirty="0">
                  <a:ln w="11430"/>
                  <a:solidFill>
                    <a:srgbClr val="F8F8F8"/>
                  </a:solidFill>
                  <a:effectLst>
                    <a:outerShdw blurRad="25400" algn="tl" rotWithShape="0">
                      <a:srgbClr val="000000">
                        <a:alpha val="43000"/>
                      </a:srgbClr>
                    </a:outerShdw>
                  </a:effectLst>
                </a:endParaRPr>
              </a:p>
            </p:txBody>
          </p:sp>
          <p:sp>
            <p:nvSpPr>
              <p:cNvPr id="7" name="6 Rectángulo"/>
              <p:cNvSpPr/>
              <p:nvPr/>
            </p:nvSpPr>
            <p:spPr>
              <a:xfrm rot="10800000">
                <a:off x="2583032" y="5333999"/>
                <a:ext cx="4990170" cy="400110"/>
              </a:xfrm>
              <a:prstGeom prst="rect">
                <a:avLst/>
              </a:prstGeom>
              <a:noFill/>
            </p:spPr>
            <p:txBody>
              <a:bodyPr wrap="square" lIns="91440" tIns="45720" rIns="91440" bIns="45720">
                <a:prstTxWarp prst="textArchUp">
                  <a:avLst/>
                </a:prstTxWarp>
                <a:spAutoFit/>
              </a:bodyPr>
              <a:lstStyle/>
              <a:p>
                <a:pPr algn="ct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Concepts</a:t>
                </a:r>
                <a:r>
                  <a:rPr lang="es-E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 </a:t>
                </a: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High</a:t>
                </a:r>
                <a:r>
                  <a:rPr lang="es-E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Level</a:t>
                </a:r>
                <a:r>
                  <a:rPr lang="es-E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of </a:t>
                </a: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Abstraction</a:t>
                </a:r>
                <a:endParaRPr lang="es-E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7 CuadroTexto"/>
              <p:cNvSpPr txBox="1"/>
              <p:nvPr/>
            </p:nvSpPr>
            <p:spPr>
              <a:xfrm>
                <a:off x="4495800" y="5867400"/>
                <a:ext cx="1117870"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Literature</a:t>
                </a:r>
                <a:endParaRPr lang="en-US" b="1" dirty="0">
                  <a:effectLst>
                    <a:outerShdw blurRad="38100" dist="38100" dir="2700000" algn="tl">
                      <a:srgbClr val="000000">
                        <a:alpha val="43137"/>
                      </a:srgbClr>
                    </a:outerShdw>
                  </a:effectLst>
                </a:endParaRPr>
              </a:p>
            </p:txBody>
          </p:sp>
          <p:sp>
            <p:nvSpPr>
              <p:cNvPr id="9" name="8 CuadroTexto"/>
              <p:cNvSpPr txBox="1"/>
              <p:nvPr/>
            </p:nvSpPr>
            <p:spPr>
              <a:xfrm>
                <a:off x="1219203" y="1905000"/>
                <a:ext cx="2133597" cy="646331"/>
              </a:xfrm>
              <a:prstGeom prst="rect">
                <a:avLst/>
              </a:prstGeom>
              <a:noFill/>
            </p:spPr>
            <p:txBody>
              <a:bodyPr wrap="none" rtlCol="0">
                <a:spAutoFit/>
              </a:bodyPr>
              <a:lstStyle/>
              <a:p>
                <a:pPr algn="ctr"/>
                <a:r>
                  <a:rPr lang="en-US" b="1" dirty="0" smtClean="0"/>
                  <a:t>Physical &amp; Biological</a:t>
                </a:r>
              </a:p>
              <a:p>
                <a:pPr algn="ctr"/>
                <a:r>
                  <a:rPr lang="en-US" b="1" dirty="0" smtClean="0"/>
                  <a:t>Science</a:t>
                </a:r>
                <a:endParaRPr lang="en-US" b="1" dirty="0"/>
              </a:p>
            </p:txBody>
          </p:sp>
          <p:sp>
            <p:nvSpPr>
              <p:cNvPr id="10" name="9 CuadroTexto"/>
              <p:cNvSpPr txBox="1"/>
              <p:nvPr/>
            </p:nvSpPr>
            <p:spPr>
              <a:xfrm>
                <a:off x="6725662" y="1905000"/>
                <a:ext cx="1503938" cy="369332"/>
              </a:xfrm>
              <a:prstGeom prst="rect">
                <a:avLst/>
              </a:prstGeom>
              <a:noFill/>
            </p:spPr>
            <p:txBody>
              <a:bodyPr wrap="none" rtlCol="0">
                <a:spAutoFit/>
              </a:bodyPr>
              <a:lstStyle/>
              <a:p>
                <a:r>
                  <a:rPr lang="en-US" b="1" dirty="0" smtClean="0"/>
                  <a:t>Social Science</a:t>
                </a:r>
                <a:endParaRPr lang="en-US" b="1" dirty="0"/>
              </a:p>
            </p:txBody>
          </p:sp>
          <p:sp>
            <p:nvSpPr>
              <p:cNvPr id="11" name="10 Arco"/>
              <p:cNvSpPr/>
              <p:nvPr/>
            </p:nvSpPr>
            <p:spPr>
              <a:xfrm>
                <a:off x="5105400" y="1828800"/>
                <a:ext cx="1295400" cy="1905000"/>
              </a:xfrm>
              <a:prstGeom prst="arc">
                <a:avLst>
                  <a:gd name="adj1" fmla="val 15546072"/>
                  <a:gd name="adj2" fmla="val 3374795"/>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11 Arco"/>
              <p:cNvSpPr/>
              <p:nvPr/>
            </p:nvSpPr>
            <p:spPr>
              <a:xfrm>
                <a:off x="5410200" y="1828800"/>
                <a:ext cx="1295400" cy="1905000"/>
              </a:xfrm>
              <a:prstGeom prst="arc">
                <a:avLst>
                  <a:gd name="adj1" fmla="val 15546072"/>
                  <a:gd name="adj2" fmla="val 3374795"/>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12 Arco"/>
              <p:cNvSpPr/>
              <p:nvPr/>
            </p:nvSpPr>
            <p:spPr>
              <a:xfrm>
                <a:off x="4724400" y="1828800"/>
                <a:ext cx="1295400" cy="1905000"/>
              </a:xfrm>
              <a:prstGeom prst="arc">
                <a:avLst>
                  <a:gd name="adj1" fmla="val 16101235"/>
                  <a:gd name="adj2" fmla="val 381191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13 Arco"/>
              <p:cNvSpPr/>
              <p:nvPr/>
            </p:nvSpPr>
            <p:spPr>
              <a:xfrm>
                <a:off x="2743200" y="3124200"/>
                <a:ext cx="5105400" cy="533400"/>
              </a:xfrm>
              <a:prstGeom prst="arc">
                <a:avLst>
                  <a:gd name="adj1" fmla="val 21145195"/>
                  <a:gd name="adj2" fmla="val 1111666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14 Arco"/>
              <p:cNvSpPr/>
              <p:nvPr/>
            </p:nvSpPr>
            <p:spPr>
              <a:xfrm flipH="1">
                <a:off x="3429000" y="1905000"/>
                <a:ext cx="1447800" cy="1905000"/>
              </a:xfrm>
              <a:prstGeom prst="arc">
                <a:avLst>
                  <a:gd name="adj1" fmla="val 16053079"/>
                  <a:gd name="adj2" fmla="val 3374795"/>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15 Arco"/>
              <p:cNvSpPr/>
              <p:nvPr/>
            </p:nvSpPr>
            <p:spPr>
              <a:xfrm>
                <a:off x="3048000" y="2819400"/>
                <a:ext cx="4191000" cy="533400"/>
              </a:xfrm>
              <a:prstGeom prst="arc">
                <a:avLst>
                  <a:gd name="adj1" fmla="val 21346215"/>
                  <a:gd name="adj2" fmla="val 11034491"/>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16 Arco"/>
              <p:cNvSpPr/>
              <p:nvPr/>
            </p:nvSpPr>
            <p:spPr>
              <a:xfrm>
                <a:off x="3276600" y="2438400"/>
                <a:ext cx="3657600" cy="533400"/>
              </a:xfrm>
              <a:prstGeom prst="arc">
                <a:avLst>
                  <a:gd name="adj1" fmla="val 21346215"/>
                  <a:gd name="adj2" fmla="val 11034491"/>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17 Arco"/>
              <p:cNvSpPr/>
              <p:nvPr/>
            </p:nvSpPr>
            <p:spPr>
              <a:xfrm flipH="1">
                <a:off x="3810000" y="1905000"/>
                <a:ext cx="1447800" cy="1905000"/>
              </a:xfrm>
              <a:prstGeom prst="arc">
                <a:avLst>
                  <a:gd name="adj1" fmla="val 16053079"/>
                  <a:gd name="adj2" fmla="val 3374795"/>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18 Arco"/>
              <p:cNvSpPr/>
              <p:nvPr/>
            </p:nvSpPr>
            <p:spPr>
              <a:xfrm>
                <a:off x="5471140" y="3453100"/>
                <a:ext cx="1203378" cy="1889838"/>
              </a:xfrm>
              <a:prstGeom prst="arc">
                <a:avLst>
                  <a:gd name="adj1" fmla="val 17724900"/>
                  <a:gd name="adj2" fmla="val 5208514"/>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21 Arco"/>
            <p:cNvSpPr/>
            <p:nvPr/>
          </p:nvSpPr>
          <p:spPr>
            <a:xfrm>
              <a:off x="5410200" y="3962400"/>
              <a:ext cx="1219200" cy="1772290"/>
            </a:xfrm>
            <a:prstGeom prst="arc">
              <a:avLst>
                <a:gd name="adj1" fmla="val 17724900"/>
                <a:gd name="adj2" fmla="val 5208514"/>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4" name="23 Rectángulo"/>
          <p:cNvSpPr/>
          <p:nvPr/>
        </p:nvSpPr>
        <p:spPr>
          <a:xfrm>
            <a:off x="228600" y="3505200"/>
            <a:ext cx="3352800" cy="1200329"/>
          </a:xfrm>
          <a:prstGeom prst="rect">
            <a:avLst/>
          </a:prstGeom>
        </p:spPr>
        <p:txBody>
          <a:bodyPr wrap="square">
            <a:spAutoFit/>
          </a:bodyPr>
          <a:lstStyle/>
          <a:p>
            <a:r>
              <a:rPr lang="en-US" dirty="0" smtClean="0"/>
              <a:t>No actual phenomena are depicted at the equator, but only concepts at a very low level of linguistic abstraction.</a:t>
            </a:r>
            <a:endParaRPr lang="en-US" dirty="0"/>
          </a:p>
        </p:txBody>
      </p:sp>
      <p:sp>
        <p:nvSpPr>
          <p:cNvPr id="25" name="24 Rectángulo"/>
          <p:cNvSpPr/>
          <p:nvPr/>
        </p:nvSpPr>
        <p:spPr>
          <a:xfrm>
            <a:off x="76200" y="130076"/>
            <a:ext cx="9067800" cy="2308324"/>
          </a:xfrm>
          <a:prstGeom prst="rect">
            <a:avLst/>
          </a:prstGeom>
        </p:spPr>
        <p:txBody>
          <a:bodyPr wrap="square">
            <a:spAutoFit/>
          </a:bodyPr>
          <a:lstStyle/>
          <a:p>
            <a:r>
              <a:rPr lang="en-US" b="1" dirty="0" smtClean="0"/>
              <a:t>For example, within sociology we might move from ”social stratification”- defined broadly enough to encompass racism, classism, ageism, sexism, and ethnocentrism-to the concept of racism between blacks and whites in American society, and still further down, black-white racism within American society after the Civil War. Within physics we might have concepts like "force" at the North Pole-defined broadly enough to include the force of gravity along with mechanical and other forces-and the force of gravity of objects in free fall near the earth still further down.</a:t>
            </a:r>
          </a:p>
          <a:p>
            <a:pPr algn="just"/>
            <a:r>
              <a:rPr lang="en-US" b="1" dirty="0" smtClean="0"/>
              <a:t> </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2400" y="4951274"/>
            <a:ext cx="8839200" cy="1631216"/>
          </a:xfrm>
          <a:prstGeom prst="rect">
            <a:avLst/>
          </a:prstGeom>
        </p:spPr>
        <p:txBody>
          <a:bodyPr wrap="square">
            <a:spAutoFit/>
          </a:bodyPr>
          <a:lstStyle/>
          <a:p>
            <a:pPr algn="just"/>
            <a:r>
              <a:rPr lang="en-US" sz="2000" b="1" dirty="0" smtClean="0"/>
              <a:t>Literature, by contrast, does not emphasize technical terms but communicates with ordinary language. And ordinary language is also organized by levels of abstraction, such as "human being" at the South Pole, "men" closer to the equator, and "Hamlet" at the equator. And literature with its metaphors can illustrate the power of language to jump from the concrete to the abstract.</a:t>
            </a:r>
            <a:endParaRPr lang="en-US" sz="2000" b="1" dirty="0"/>
          </a:p>
        </p:txBody>
      </p:sp>
      <p:grpSp>
        <p:nvGrpSpPr>
          <p:cNvPr id="3" name="2 Grupo"/>
          <p:cNvGrpSpPr/>
          <p:nvPr/>
        </p:nvGrpSpPr>
        <p:grpSpPr>
          <a:xfrm>
            <a:off x="990600" y="457200"/>
            <a:ext cx="7212516" cy="4419600"/>
            <a:chOff x="990600" y="2133600"/>
            <a:chExt cx="7212516" cy="4419600"/>
          </a:xfrm>
        </p:grpSpPr>
        <p:grpSp>
          <p:nvGrpSpPr>
            <p:cNvPr id="4" name="1 Grupo"/>
            <p:cNvGrpSpPr/>
            <p:nvPr/>
          </p:nvGrpSpPr>
          <p:grpSpPr>
            <a:xfrm>
              <a:off x="990600" y="2133600"/>
              <a:ext cx="7212516" cy="4419600"/>
              <a:chOff x="1219203" y="1524000"/>
              <a:chExt cx="7593513" cy="4712732"/>
            </a:xfrm>
          </p:grpSpPr>
          <p:grpSp>
            <p:nvGrpSpPr>
              <p:cNvPr id="6" name="5 Grupo"/>
              <p:cNvGrpSpPr/>
              <p:nvPr/>
            </p:nvGrpSpPr>
            <p:grpSpPr>
              <a:xfrm>
                <a:off x="2971800" y="1600200"/>
                <a:ext cx="4191000" cy="4038600"/>
                <a:chOff x="4572000" y="2514600"/>
                <a:chExt cx="3733800" cy="3276599"/>
              </a:xfrm>
            </p:grpSpPr>
            <p:pic>
              <p:nvPicPr>
                <p:cNvPr id="22" name="Picture 2" descr="http://www.dailygalaxy.com/.a/6a00d8341bf7f753ef01156e91f15e970c-500wi"/>
                <p:cNvPicPr>
                  <a:picLocks noChangeAspect="1" noChangeArrowheads="1"/>
                </p:cNvPicPr>
                <p:nvPr/>
              </p:nvPicPr>
              <p:blipFill>
                <a:blip r:embed="rId2" cstate="print"/>
                <a:srcRect b="36000"/>
                <a:stretch>
                  <a:fillRect/>
                </a:stretch>
              </p:blipFill>
              <p:spPr bwMode="auto">
                <a:xfrm>
                  <a:off x="4572000" y="2514600"/>
                  <a:ext cx="3733800" cy="1828800"/>
                </a:xfrm>
                <a:prstGeom prst="ellipse">
                  <a:avLst/>
                </a:prstGeom>
                <a:ln>
                  <a:noFill/>
                </a:ln>
                <a:effectLst>
                  <a:softEdge rad="112500"/>
                </a:effectLst>
              </p:spPr>
            </p:pic>
            <p:pic>
              <p:nvPicPr>
                <p:cNvPr id="23" name="Picture 2" descr="http://www.dailygalaxy.com/.a/6a00d8341bf7f753ef01156e91f15e970c-500wi"/>
                <p:cNvPicPr>
                  <a:picLocks noChangeAspect="1" noChangeArrowheads="1"/>
                </p:cNvPicPr>
                <p:nvPr/>
              </p:nvPicPr>
              <p:blipFill>
                <a:blip r:embed="rId2" cstate="print"/>
                <a:srcRect b="42666"/>
                <a:stretch>
                  <a:fillRect/>
                </a:stretch>
              </p:blipFill>
              <p:spPr bwMode="auto">
                <a:xfrm rot="10800000">
                  <a:off x="4572000" y="4038600"/>
                  <a:ext cx="3733800" cy="1752599"/>
                </a:xfrm>
                <a:prstGeom prst="ellipse">
                  <a:avLst/>
                </a:prstGeom>
                <a:ln>
                  <a:noFill/>
                </a:ln>
                <a:effectLst>
                  <a:softEdge rad="112500"/>
                </a:effectLst>
              </p:spPr>
            </p:pic>
          </p:grpSp>
          <p:sp>
            <p:nvSpPr>
              <p:cNvPr id="7" name="4 Rectángulo"/>
              <p:cNvSpPr/>
              <p:nvPr/>
            </p:nvSpPr>
            <p:spPr>
              <a:xfrm>
                <a:off x="2713799" y="1524000"/>
                <a:ext cx="5003647" cy="812540"/>
              </a:xfrm>
              <a:prstGeom prst="rect">
                <a:avLst/>
              </a:prstGeom>
              <a:noFill/>
            </p:spPr>
            <p:txBody>
              <a:bodyPr wrap="square" lIns="91440" tIns="45720" rIns="91440" bIns="45720">
                <a:prstTxWarp prst="textArchUp">
                  <a:avLst/>
                </a:prstTxWarp>
                <a:spAutoFit/>
              </a:bodyPr>
              <a:lstStyle/>
              <a:p>
                <a:pPr algn="ct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Concepts</a:t>
                </a:r>
                <a:r>
                  <a:rPr lang="es-E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 </a:t>
                </a: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High</a:t>
                </a:r>
                <a:r>
                  <a:rPr lang="es-E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Level</a:t>
                </a:r>
                <a:r>
                  <a:rPr lang="es-E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of </a:t>
                </a: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Abstraction</a:t>
                </a:r>
                <a:endParaRPr lang="es-E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7 Rectángulo"/>
              <p:cNvSpPr/>
              <p:nvPr/>
            </p:nvSpPr>
            <p:spPr>
              <a:xfrm>
                <a:off x="1524000" y="3429000"/>
                <a:ext cx="7288716" cy="381000"/>
              </a:xfrm>
              <a:prstGeom prst="rect">
                <a:avLst/>
              </a:prstGeom>
              <a:noFill/>
            </p:spPr>
            <p:txBody>
              <a:bodyPr wrap="none" lIns="91440" tIns="45720" rIns="91440" bIns="45720">
                <a:prstTxWarp prst="textArchDown">
                  <a:avLst>
                    <a:gd name="adj" fmla="val 20847469"/>
                  </a:avLst>
                </a:prstTxWarp>
                <a:spAutoFit/>
                <a:scene3d>
                  <a:camera prst="orthographicFront"/>
                  <a:lightRig rig="soft" dir="t">
                    <a:rot lat="0" lon="0" rev="10800000"/>
                  </a:lightRig>
                </a:scene3d>
                <a:sp3d>
                  <a:bevelT w="27940" h="12700"/>
                  <a:contourClr>
                    <a:srgbClr val="DDDDDD"/>
                  </a:contourClr>
                </a:sp3d>
              </a:bodyPr>
              <a:lstStyle/>
              <a:p>
                <a:pPr algn="ctr"/>
                <a:r>
                  <a:rPr lang="es-ES" sz="2000" b="1" spc="150" dirty="0" smtClean="0">
                    <a:ln w="11430"/>
                    <a:solidFill>
                      <a:srgbClr val="F8F8F8"/>
                    </a:solidFill>
                    <a:effectLst>
                      <a:outerShdw blurRad="25400" algn="tl" rotWithShape="0">
                        <a:srgbClr val="000000">
                          <a:alpha val="43000"/>
                        </a:srgbClr>
                      </a:outerShdw>
                    </a:effectLst>
                  </a:rPr>
                  <a:t>CONCEPTS AT A LOW LEVEL OF ABSTRACTION</a:t>
                </a:r>
                <a:endParaRPr lang="es-ES" sz="2000" b="1" spc="150" dirty="0">
                  <a:ln w="11430"/>
                  <a:solidFill>
                    <a:srgbClr val="F8F8F8"/>
                  </a:solidFill>
                  <a:effectLst>
                    <a:outerShdw blurRad="25400" algn="tl" rotWithShape="0">
                      <a:srgbClr val="000000">
                        <a:alpha val="43000"/>
                      </a:srgbClr>
                    </a:outerShdw>
                  </a:effectLst>
                </a:endParaRPr>
              </a:p>
            </p:txBody>
          </p:sp>
          <p:sp>
            <p:nvSpPr>
              <p:cNvPr id="9" name="8 Rectángulo"/>
              <p:cNvSpPr/>
              <p:nvPr/>
            </p:nvSpPr>
            <p:spPr>
              <a:xfrm rot="10800000">
                <a:off x="2583032" y="5333999"/>
                <a:ext cx="4990170" cy="400110"/>
              </a:xfrm>
              <a:prstGeom prst="rect">
                <a:avLst/>
              </a:prstGeom>
              <a:noFill/>
            </p:spPr>
            <p:txBody>
              <a:bodyPr wrap="square" lIns="91440" tIns="45720" rIns="91440" bIns="45720">
                <a:prstTxWarp prst="textArchUp">
                  <a:avLst/>
                </a:prstTxWarp>
                <a:spAutoFit/>
              </a:bodyPr>
              <a:lstStyle/>
              <a:p>
                <a:pPr algn="ct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Concepts</a:t>
                </a:r>
                <a:r>
                  <a:rPr lang="es-E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 </a:t>
                </a: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High</a:t>
                </a:r>
                <a:r>
                  <a:rPr lang="es-E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Level</a:t>
                </a:r>
                <a:r>
                  <a:rPr lang="es-E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of </a:t>
                </a:r>
                <a:r>
                  <a:rPr lang="es-E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Abstraction</a:t>
                </a:r>
                <a:endParaRPr lang="es-E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9 CuadroTexto"/>
              <p:cNvSpPr txBox="1"/>
              <p:nvPr/>
            </p:nvSpPr>
            <p:spPr>
              <a:xfrm>
                <a:off x="4495800" y="5867400"/>
                <a:ext cx="1117870"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Literature</a:t>
                </a:r>
                <a:endParaRPr lang="en-US" b="1" dirty="0">
                  <a:effectLst>
                    <a:outerShdw blurRad="38100" dist="38100" dir="2700000" algn="tl">
                      <a:srgbClr val="000000">
                        <a:alpha val="43137"/>
                      </a:srgbClr>
                    </a:outerShdw>
                  </a:effectLst>
                </a:endParaRPr>
              </a:p>
            </p:txBody>
          </p:sp>
          <p:sp>
            <p:nvSpPr>
              <p:cNvPr id="11" name="10 CuadroTexto"/>
              <p:cNvSpPr txBox="1"/>
              <p:nvPr/>
            </p:nvSpPr>
            <p:spPr>
              <a:xfrm>
                <a:off x="1219203" y="1905000"/>
                <a:ext cx="2133597" cy="646331"/>
              </a:xfrm>
              <a:prstGeom prst="rect">
                <a:avLst/>
              </a:prstGeom>
              <a:noFill/>
            </p:spPr>
            <p:txBody>
              <a:bodyPr wrap="none" rtlCol="0">
                <a:spAutoFit/>
              </a:bodyPr>
              <a:lstStyle/>
              <a:p>
                <a:pPr algn="ctr"/>
                <a:r>
                  <a:rPr lang="en-US" b="1" dirty="0" smtClean="0"/>
                  <a:t>Physical &amp; Biological</a:t>
                </a:r>
              </a:p>
              <a:p>
                <a:pPr algn="ctr"/>
                <a:r>
                  <a:rPr lang="en-US" b="1" dirty="0" smtClean="0"/>
                  <a:t>Science</a:t>
                </a:r>
                <a:endParaRPr lang="en-US" b="1" dirty="0"/>
              </a:p>
            </p:txBody>
          </p:sp>
          <p:sp>
            <p:nvSpPr>
              <p:cNvPr id="12" name="11 CuadroTexto"/>
              <p:cNvSpPr txBox="1"/>
              <p:nvPr/>
            </p:nvSpPr>
            <p:spPr>
              <a:xfrm>
                <a:off x="6725662" y="1905000"/>
                <a:ext cx="1503938" cy="369332"/>
              </a:xfrm>
              <a:prstGeom prst="rect">
                <a:avLst/>
              </a:prstGeom>
              <a:noFill/>
            </p:spPr>
            <p:txBody>
              <a:bodyPr wrap="none" rtlCol="0">
                <a:spAutoFit/>
              </a:bodyPr>
              <a:lstStyle/>
              <a:p>
                <a:r>
                  <a:rPr lang="en-US" b="1" dirty="0" smtClean="0"/>
                  <a:t>Social Science</a:t>
                </a:r>
                <a:endParaRPr lang="en-US" b="1" dirty="0"/>
              </a:p>
            </p:txBody>
          </p:sp>
          <p:sp>
            <p:nvSpPr>
              <p:cNvPr id="13" name="12 Arco"/>
              <p:cNvSpPr/>
              <p:nvPr/>
            </p:nvSpPr>
            <p:spPr>
              <a:xfrm>
                <a:off x="5105400" y="1828800"/>
                <a:ext cx="1295400" cy="1905000"/>
              </a:xfrm>
              <a:prstGeom prst="arc">
                <a:avLst>
                  <a:gd name="adj1" fmla="val 15546072"/>
                  <a:gd name="adj2" fmla="val 3374795"/>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13 Arco"/>
              <p:cNvSpPr/>
              <p:nvPr/>
            </p:nvSpPr>
            <p:spPr>
              <a:xfrm>
                <a:off x="5410200" y="1828800"/>
                <a:ext cx="1295400" cy="1905000"/>
              </a:xfrm>
              <a:prstGeom prst="arc">
                <a:avLst>
                  <a:gd name="adj1" fmla="val 15546072"/>
                  <a:gd name="adj2" fmla="val 3374795"/>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14 Arco"/>
              <p:cNvSpPr/>
              <p:nvPr/>
            </p:nvSpPr>
            <p:spPr>
              <a:xfrm>
                <a:off x="4724400" y="1828800"/>
                <a:ext cx="1295400" cy="1905000"/>
              </a:xfrm>
              <a:prstGeom prst="arc">
                <a:avLst>
                  <a:gd name="adj1" fmla="val 16101235"/>
                  <a:gd name="adj2" fmla="val 381191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15 Arco"/>
              <p:cNvSpPr/>
              <p:nvPr/>
            </p:nvSpPr>
            <p:spPr>
              <a:xfrm>
                <a:off x="2743200" y="3124200"/>
                <a:ext cx="5105400" cy="533400"/>
              </a:xfrm>
              <a:prstGeom prst="arc">
                <a:avLst>
                  <a:gd name="adj1" fmla="val 21145195"/>
                  <a:gd name="adj2" fmla="val 1111666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16 Arco"/>
              <p:cNvSpPr/>
              <p:nvPr/>
            </p:nvSpPr>
            <p:spPr>
              <a:xfrm flipH="1">
                <a:off x="3429000" y="1905000"/>
                <a:ext cx="1447800" cy="1905000"/>
              </a:xfrm>
              <a:prstGeom prst="arc">
                <a:avLst>
                  <a:gd name="adj1" fmla="val 16053079"/>
                  <a:gd name="adj2" fmla="val 3374795"/>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17 Arco"/>
              <p:cNvSpPr/>
              <p:nvPr/>
            </p:nvSpPr>
            <p:spPr>
              <a:xfrm>
                <a:off x="3048000" y="2819400"/>
                <a:ext cx="4191000" cy="533400"/>
              </a:xfrm>
              <a:prstGeom prst="arc">
                <a:avLst>
                  <a:gd name="adj1" fmla="val 21346215"/>
                  <a:gd name="adj2" fmla="val 11034491"/>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18 Arco"/>
              <p:cNvSpPr/>
              <p:nvPr/>
            </p:nvSpPr>
            <p:spPr>
              <a:xfrm>
                <a:off x="3276600" y="2438400"/>
                <a:ext cx="3657600" cy="533400"/>
              </a:xfrm>
              <a:prstGeom prst="arc">
                <a:avLst>
                  <a:gd name="adj1" fmla="val 21346215"/>
                  <a:gd name="adj2" fmla="val 11034491"/>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19 Arco"/>
              <p:cNvSpPr/>
              <p:nvPr/>
            </p:nvSpPr>
            <p:spPr>
              <a:xfrm flipH="1">
                <a:off x="3810000" y="1905000"/>
                <a:ext cx="1447800" cy="1905000"/>
              </a:xfrm>
              <a:prstGeom prst="arc">
                <a:avLst>
                  <a:gd name="adj1" fmla="val 16053079"/>
                  <a:gd name="adj2" fmla="val 3374795"/>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20 Arco"/>
              <p:cNvSpPr/>
              <p:nvPr/>
            </p:nvSpPr>
            <p:spPr>
              <a:xfrm>
                <a:off x="5471140" y="3453100"/>
                <a:ext cx="1203378" cy="1889838"/>
              </a:xfrm>
              <a:prstGeom prst="arc">
                <a:avLst>
                  <a:gd name="adj1" fmla="val 17724900"/>
                  <a:gd name="adj2" fmla="val 5208514"/>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 name="4 Arco"/>
            <p:cNvSpPr/>
            <p:nvPr/>
          </p:nvSpPr>
          <p:spPr>
            <a:xfrm>
              <a:off x="5410200" y="3962400"/>
              <a:ext cx="1219200" cy="1772290"/>
            </a:xfrm>
            <a:prstGeom prst="arc">
              <a:avLst>
                <a:gd name="adj1" fmla="val 17724900"/>
                <a:gd name="adj2" fmla="val 5208514"/>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3000" y="457200"/>
            <a:ext cx="7010400" cy="1938992"/>
          </a:xfrm>
          <a:prstGeom prst="rect">
            <a:avLst/>
          </a:prstGeom>
        </p:spPr>
        <p:txBody>
          <a:bodyPr wrap="square">
            <a:spAutoFit/>
          </a:bodyPr>
          <a:lstStyle/>
          <a:p>
            <a:pPr algn="just"/>
            <a:r>
              <a:rPr lang="en-US" sz="2400" b="1" i="1" u="sng" dirty="0" smtClean="0">
                <a:effectLst>
                  <a:outerShdw blurRad="38100" dist="38100" dir="2700000" algn="tl">
                    <a:srgbClr val="000000">
                      <a:alpha val="43137"/>
                    </a:srgbClr>
                  </a:outerShdw>
                </a:effectLst>
              </a:rPr>
              <a:t>Conclusion</a:t>
            </a:r>
          </a:p>
          <a:p>
            <a:pPr algn="just"/>
            <a:r>
              <a:rPr lang="en-US" sz="2400" b="1" i="1" dirty="0" smtClean="0">
                <a:effectLst>
                  <a:outerShdw blurRad="38100" dist="38100" dir="2700000" algn="tl">
                    <a:srgbClr val="000000">
                      <a:alpha val="43137"/>
                    </a:srgbClr>
                  </a:outerShdw>
                </a:effectLst>
              </a:rPr>
              <a:t>it is concepts at a very high level of abstraction that we sociologists desperately need if we wish to learn from the achievements of the physical and biological sciences.</a:t>
            </a:r>
            <a:endParaRPr lang="en-US" sz="2400" b="1" i="1" dirty="0">
              <a:effectLst>
                <a:outerShdw blurRad="38100" dist="38100" dir="2700000" algn="tl">
                  <a:srgbClr val="000000">
                    <a:alpha val="43137"/>
                  </a:srgbClr>
                </a:outerShdw>
              </a:effectLst>
            </a:endParaRPr>
          </a:p>
        </p:txBody>
      </p:sp>
      <p:pic>
        <p:nvPicPr>
          <p:cNvPr id="40962" name="Picture 2" descr="http://abstract-art-watercolor.abstractartpaintings.co.uk/images/abstract-art-nature-1.jpg"/>
          <p:cNvPicPr>
            <a:picLocks noChangeAspect="1" noChangeArrowheads="1"/>
          </p:cNvPicPr>
          <p:nvPr/>
        </p:nvPicPr>
        <p:blipFill>
          <a:blip r:embed="rId2" cstate="print"/>
          <a:srcRect/>
          <a:stretch>
            <a:fillRect/>
          </a:stretch>
        </p:blipFill>
        <p:spPr bwMode="auto">
          <a:xfrm>
            <a:off x="4396610" y="2162175"/>
            <a:ext cx="4518790" cy="42386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0964" name="Picture 4" descr="http://www.simplypsychology.org/learning-kolb.jpg"/>
          <p:cNvPicPr>
            <a:picLocks noChangeAspect="1" noChangeArrowheads="1"/>
          </p:cNvPicPr>
          <p:nvPr/>
        </p:nvPicPr>
        <p:blipFill>
          <a:blip r:embed="rId3" cstate="print"/>
          <a:srcRect/>
          <a:stretch>
            <a:fillRect/>
          </a:stretch>
        </p:blipFill>
        <p:spPr bwMode="auto">
          <a:xfrm>
            <a:off x="219075" y="2438399"/>
            <a:ext cx="4140046" cy="365760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l="34375" t="17000" r="32500" b="14000"/>
          <a:stretch>
            <a:fillRect/>
          </a:stretch>
        </p:blipFill>
        <p:spPr bwMode="auto">
          <a:xfrm>
            <a:off x="3505200" y="182592"/>
            <a:ext cx="5181600" cy="6448246"/>
          </a:xfrm>
          <a:prstGeom prst="rect">
            <a:avLst/>
          </a:prstGeom>
          <a:ln>
            <a:noFill/>
          </a:ln>
          <a:effectLst>
            <a:outerShdw blurRad="292100" dist="139700" dir="2700000" algn="tl" rotWithShape="0">
              <a:srgbClr val="333333">
                <a:alpha val="65000"/>
              </a:srgbClr>
            </a:outerShdw>
          </a:effectLst>
        </p:spPr>
      </p:pic>
      <p:sp>
        <p:nvSpPr>
          <p:cNvPr id="3" name="2 Rectángulo"/>
          <p:cNvSpPr/>
          <p:nvPr/>
        </p:nvSpPr>
        <p:spPr>
          <a:xfrm>
            <a:off x="386692" y="5955268"/>
            <a:ext cx="3088923" cy="369332"/>
          </a:xfrm>
          <a:prstGeom prst="rect">
            <a:avLst/>
          </a:prstGeom>
        </p:spPr>
        <p:txBody>
          <a:bodyPr wrap="none">
            <a:spAutoFit/>
          </a:bodyPr>
          <a:lstStyle/>
          <a:p>
            <a:r>
              <a:rPr lang="en-US" b="1" dirty="0" smtClean="0"/>
              <a:t>A web of sociological concepts</a:t>
            </a:r>
            <a:endParaRPr lang="en-US" b="1" dirty="0"/>
          </a:p>
        </p:txBody>
      </p:sp>
      <p:pic>
        <p:nvPicPr>
          <p:cNvPr id="44036" name="Picture 4" descr="http://nortonbooks.typepad.com/.a/6a00d83534ac5b69e2014e8b129deb970d-pi"/>
          <p:cNvPicPr>
            <a:picLocks noChangeAspect="1" noChangeArrowheads="1"/>
          </p:cNvPicPr>
          <p:nvPr/>
        </p:nvPicPr>
        <p:blipFill>
          <a:blip r:embed="rId3" cstate="print"/>
          <a:srcRect l="15402" r="14253"/>
          <a:stretch>
            <a:fillRect/>
          </a:stretch>
        </p:blipFill>
        <p:spPr bwMode="auto">
          <a:xfrm>
            <a:off x="0" y="561975"/>
            <a:ext cx="3886200" cy="355282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4800" y="228600"/>
            <a:ext cx="6934200" cy="707886"/>
          </a:xfrm>
          <a:prstGeom prst="rect">
            <a:avLst/>
          </a:prstGeom>
        </p:spPr>
        <p:txBody>
          <a:bodyPr wrap="square">
            <a:spAutoFit/>
          </a:bodyPr>
          <a:lstStyle/>
          <a:p>
            <a:r>
              <a:rPr lang="en-US" sz="2000" b="1" i="1" dirty="0" smtClean="0">
                <a:effectLst>
                  <a:outerShdw blurRad="38100" dist="38100" dir="2700000" algn="tl">
                    <a:srgbClr val="000000">
                      <a:alpha val="43137"/>
                    </a:srgbClr>
                  </a:outerShdw>
                </a:effectLst>
              </a:rPr>
              <a:t>"institutions</a:t>
            </a:r>
            <a:r>
              <a:rPr lang="en-US" sz="2000" b="1" dirty="0" smtClean="0"/>
              <a:t>" would include "family," "educational system," "economy," "political system,“ and "religion."</a:t>
            </a:r>
            <a:endParaRPr lang="en-US" sz="2000" b="1" dirty="0"/>
          </a:p>
        </p:txBody>
      </p:sp>
      <p:sp>
        <p:nvSpPr>
          <p:cNvPr id="3" name="2 Rectángulo"/>
          <p:cNvSpPr/>
          <p:nvPr/>
        </p:nvSpPr>
        <p:spPr>
          <a:xfrm>
            <a:off x="4953000" y="990600"/>
            <a:ext cx="3886200" cy="1371600"/>
          </a:xfrm>
          <a:prstGeom prst="rect">
            <a:avLst/>
          </a:prstGeom>
        </p:spPr>
        <p:txBody>
          <a:bodyPr wrap="square">
            <a:spAutoFit/>
          </a:bodyPr>
          <a:lstStyle/>
          <a:p>
            <a:pPr algn="just"/>
            <a:r>
              <a:rPr lang="en-US" sz="2000" b="1" i="1" dirty="0" smtClean="0">
                <a:effectLst>
                  <a:outerShdw blurRad="38100" dist="38100" dir="2700000" algn="tl">
                    <a:srgbClr val="000000">
                      <a:alpha val="43137"/>
                    </a:srgbClr>
                  </a:outerShdw>
                </a:effectLst>
              </a:rPr>
              <a:t>"group" </a:t>
            </a:r>
            <a:r>
              <a:rPr lang="en-US" sz="2000" b="1" dirty="0" smtClean="0"/>
              <a:t>includes "community," "ethnic group,“ "race," and "social class."  And "label" along with "social stratification“ </a:t>
            </a:r>
            <a:endParaRPr lang="en-US" sz="2000" b="1" dirty="0"/>
          </a:p>
        </p:txBody>
      </p:sp>
      <p:sp>
        <p:nvSpPr>
          <p:cNvPr id="4" name="3 Rectángulo"/>
          <p:cNvSpPr/>
          <p:nvPr/>
        </p:nvSpPr>
        <p:spPr>
          <a:xfrm>
            <a:off x="304800" y="4611231"/>
            <a:ext cx="8382000" cy="2246769"/>
          </a:xfrm>
          <a:prstGeom prst="rect">
            <a:avLst/>
          </a:prstGeom>
        </p:spPr>
        <p:txBody>
          <a:bodyPr wrap="square">
            <a:spAutoFit/>
          </a:bodyPr>
          <a:lstStyle/>
          <a:p>
            <a:pPr algn="just"/>
            <a:r>
              <a:rPr lang="en-US" sz="2000" b="1" dirty="0" smtClean="0"/>
              <a:t>"authority," "power," "caste system," and "class consciousness are linked to "social stratification" and "bureaucracy" along with the political and economic "institutions." "Ecology" is related to "physical structure'' and "population" along with "race" and "gender" to "biological structure.'' "Emotions" are linked to "values," "relative deprivation,“ "reinforcement," and "alienation." "Law" and "crime" are tied to ”norm,” “value,” ”conformity,” and ”deviance.”</a:t>
            </a:r>
            <a:endParaRPr lang="en-US" sz="2000" b="1" dirty="0"/>
          </a:p>
        </p:txBody>
      </p:sp>
      <p:pic>
        <p:nvPicPr>
          <p:cNvPr id="45058" name="Picture 2" descr="http://freebooks.uvu.edu/SOC1010/images/stories/Ch02/Ch2figure2.png"/>
          <p:cNvPicPr>
            <a:picLocks noChangeAspect="1" noChangeArrowheads="1"/>
          </p:cNvPicPr>
          <p:nvPr/>
        </p:nvPicPr>
        <p:blipFill>
          <a:blip r:embed="rId2" cstate="print"/>
          <a:srcRect l="5333" t="8020" r="5778" b="5764"/>
          <a:stretch>
            <a:fillRect/>
          </a:stretch>
        </p:blipFill>
        <p:spPr bwMode="auto">
          <a:xfrm>
            <a:off x="483781" y="990600"/>
            <a:ext cx="4164419" cy="3581400"/>
          </a:xfrm>
          <a:prstGeom prst="rect">
            <a:avLst/>
          </a:prstGeom>
          <a:ln>
            <a:noFill/>
          </a:ln>
          <a:effectLst>
            <a:outerShdw blurRad="292100" dist="139700" dir="2700000" algn="tl" rotWithShape="0">
              <a:srgbClr val="333333">
                <a:alpha val="65000"/>
              </a:srgbClr>
            </a:outerShdw>
          </a:effectLst>
        </p:spPr>
      </p:pic>
      <p:sp>
        <p:nvSpPr>
          <p:cNvPr id="6" name="5 Rectángulo"/>
          <p:cNvSpPr/>
          <p:nvPr/>
        </p:nvSpPr>
        <p:spPr>
          <a:xfrm>
            <a:off x="4953000" y="2438400"/>
            <a:ext cx="3886200" cy="1938992"/>
          </a:xfrm>
          <a:prstGeom prst="rect">
            <a:avLst/>
          </a:prstGeom>
        </p:spPr>
        <p:txBody>
          <a:bodyPr wrap="square">
            <a:spAutoFit/>
          </a:bodyPr>
          <a:lstStyle/>
          <a:p>
            <a:r>
              <a:rPr lang="en-US" sz="2000" b="1" dirty="0" smtClean="0"/>
              <a:t>”</a:t>
            </a:r>
            <a:r>
              <a:rPr lang="en-US" sz="2000" b="1" i="1" dirty="0" smtClean="0">
                <a:effectLst>
                  <a:outerShdw blurRad="38100" dist="38100" dir="2700000" algn="tl">
                    <a:srgbClr val="000000">
                      <a:alpha val="43137"/>
                    </a:srgbClr>
                  </a:outerShdw>
                </a:effectLst>
              </a:rPr>
              <a:t>Occupations</a:t>
            </a:r>
            <a:r>
              <a:rPr lang="en-US" sz="2000" b="1" dirty="0" smtClean="0"/>
              <a:t>” are related to “bureaucracy,” ”social stratification,” and “group.” ”Role” and ”sex roles” are linked to ”norms” and ”values” as well as ”group” and ”institutions.”</a:t>
            </a:r>
            <a:endParaRPr lang="en-US" sz="20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717312" y="533400"/>
            <a:ext cx="1921488" cy="584775"/>
          </a:xfrm>
          <a:prstGeom prst="rect">
            <a:avLst/>
          </a:prstGeom>
          <a:no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3200" dirty="0" smtClean="0">
                <a:effectLst>
                  <a:outerShdw blurRad="38100" dist="38100" dir="2700000" algn="tl">
                    <a:srgbClr val="000000">
                      <a:alpha val="43137"/>
                    </a:srgbClr>
                  </a:outerShdw>
                </a:effectLst>
              </a:rPr>
              <a:t>RESEARCH</a:t>
            </a:r>
            <a:endParaRPr lang="en-US" sz="3200" dirty="0">
              <a:effectLst>
                <a:outerShdw blurRad="38100" dist="38100" dir="2700000" algn="tl">
                  <a:srgbClr val="000000">
                    <a:alpha val="43137"/>
                  </a:srgbClr>
                </a:outerShdw>
              </a:effectLst>
            </a:endParaRPr>
          </a:p>
        </p:txBody>
      </p:sp>
      <p:sp>
        <p:nvSpPr>
          <p:cNvPr id="3" name="2 Rectángulo"/>
          <p:cNvSpPr/>
          <p:nvPr/>
        </p:nvSpPr>
        <p:spPr>
          <a:xfrm>
            <a:off x="228600" y="1234857"/>
            <a:ext cx="4572000" cy="2879943"/>
          </a:xfrm>
          <a:prstGeom prst="rect">
            <a:avLst/>
          </a:prstGeom>
        </p:spPr>
        <p:txBody>
          <a:bodyPr wrap="square">
            <a:spAutoFit/>
          </a:bodyPr>
          <a:lstStyle/>
          <a:p>
            <a:r>
              <a:rPr lang="en-US" sz="2600" b="1" dirty="0" smtClean="0"/>
              <a:t>Why Research Is of </a:t>
            </a:r>
            <a:r>
              <a:rPr lang="en-US" sz="2600" b="1" dirty="0" smtClean="0"/>
              <a:t>Value?</a:t>
            </a:r>
            <a:endParaRPr lang="en-US" sz="2600" b="1" dirty="0" smtClean="0"/>
          </a:p>
          <a:p>
            <a:r>
              <a:rPr lang="en-US" sz="2600" b="1" dirty="0" smtClean="0"/>
              <a:t>Ways of Knowing</a:t>
            </a:r>
          </a:p>
          <a:p>
            <a:pPr>
              <a:buFont typeface="Wingdings" pitchFamily="2" charset="2"/>
              <a:buChar char="ü"/>
            </a:pPr>
            <a:r>
              <a:rPr lang="en-US" sz="2600" dirty="0" smtClean="0"/>
              <a:t>Sensory Experience</a:t>
            </a:r>
          </a:p>
          <a:p>
            <a:pPr>
              <a:buFont typeface="Wingdings" pitchFamily="2" charset="2"/>
              <a:buChar char="ü"/>
            </a:pPr>
            <a:r>
              <a:rPr lang="en-US" sz="2600" dirty="0" smtClean="0"/>
              <a:t>Agreement with Others</a:t>
            </a:r>
          </a:p>
          <a:p>
            <a:pPr>
              <a:buFont typeface="Wingdings" pitchFamily="2" charset="2"/>
              <a:buChar char="ü"/>
            </a:pPr>
            <a:r>
              <a:rPr lang="en-US" sz="2600" dirty="0" smtClean="0"/>
              <a:t>Expert Opinion</a:t>
            </a:r>
          </a:p>
          <a:p>
            <a:pPr>
              <a:buFont typeface="Wingdings" pitchFamily="2" charset="2"/>
              <a:buChar char="ü"/>
            </a:pPr>
            <a:r>
              <a:rPr lang="en-US" sz="2600" dirty="0" smtClean="0"/>
              <a:t>Logic</a:t>
            </a:r>
          </a:p>
          <a:p>
            <a:pPr>
              <a:buFont typeface="Wingdings" pitchFamily="2" charset="2"/>
              <a:buChar char="ü"/>
            </a:pPr>
            <a:r>
              <a:rPr lang="en-US" sz="2600" dirty="0" smtClean="0"/>
              <a:t>The </a:t>
            </a:r>
            <a:r>
              <a:rPr lang="en-US" sz="2600" dirty="0" smtClean="0"/>
              <a:t>Scientific </a:t>
            </a:r>
            <a:r>
              <a:rPr lang="en-US" sz="2600" dirty="0" smtClean="0"/>
              <a:t>Method</a:t>
            </a:r>
            <a:endParaRPr lang="en-US" sz="2600" dirty="0"/>
          </a:p>
        </p:txBody>
      </p:sp>
      <p:pic>
        <p:nvPicPr>
          <p:cNvPr id="2050" name="Picture 2" descr="http://southernbellelibrarian.files.wordpress.com/2011/09/research_cycle.gif"/>
          <p:cNvPicPr>
            <a:picLocks noChangeAspect="1" noChangeArrowheads="1"/>
          </p:cNvPicPr>
          <p:nvPr/>
        </p:nvPicPr>
        <p:blipFill>
          <a:blip r:embed="rId2" cstate="print"/>
          <a:srcRect l="4392"/>
          <a:stretch>
            <a:fillRect/>
          </a:stretch>
        </p:blipFill>
        <p:spPr bwMode="auto">
          <a:xfrm>
            <a:off x="3657600" y="1828800"/>
            <a:ext cx="5261548" cy="4114800"/>
          </a:xfrm>
          <a:prstGeom prst="rect">
            <a:avLst/>
          </a:prstGeom>
          <a:ln>
            <a:noFill/>
          </a:ln>
          <a:effectLst>
            <a:softEdge rad="1125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now.usace.army.mil/images/Snowflake_main.jpg"/>
          <p:cNvPicPr>
            <a:picLocks noChangeAspect="1" noChangeArrowheads="1"/>
          </p:cNvPicPr>
          <p:nvPr/>
        </p:nvPicPr>
        <p:blipFill>
          <a:blip r:embed="rId2" cstate="print"/>
          <a:srcRect/>
          <a:stretch>
            <a:fillRect/>
          </a:stretch>
        </p:blipFill>
        <p:spPr bwMode="auto">
          <a:xfrm>
            <a:off x="533400" y="304800"/>
            <a:ext cx="7777716" cy="5972175"/>
          </a:xfrm>
          <a:prstGeom prst="rect">
            <a:avLst/>
          </a:prstGeom>
          <a:noFill/>
        </p:spPr>
      </p:pic>
      <p:sp>
        <p:nvSpPr>
          <p:cNvPr id="4" name="3 Rectángulo"/>
          <p:cNvSpPr/>
          <p:nvPr/>
        </p:nvSpPr>
        <p:spPr>
          <a:xfrm rot="19359068">
            <a:off x="160540" y="2967335"/>
            <a:ext cx="8822928" cy="923330"/>
          </a:xfrm>
          <a:prstGeom prst="rect">
            <a:avLst/>
          </a:prstGeom>
          <a:noFill/>
        </p:spPr>
        <p:txBody>
          <a:bodyPr wrap="none" lIns="91440" tIns="45720" rIns="91440" bIns="45720">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E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a:t>
            </a: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E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About</a:t>
            </a: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Social </a:t>
            </a:r>
            <a:r>
              <a:rPr lang="es-E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Effects</a:t>
            </a: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7200" y="304800"/>
            <a:ext cx="4572000" cy="3847207"/>
          </a:xfrm>
          <a:prstGeom prst="rect">
            <a:avLst/>
          </a:prstGeom>
        </p:spPr>
        <p:txBody>
          <a:bodyPr>
            <a:spAutoFit/>
          </a:bodyPr>
          <a:lstStyle/>
          <a:p>
            <a:r>
              <a:rPr lang="en-US" sz="2800" b="1" dirty="0" smtClean="0"/>
              <a:t>Types of Research</a:t>
            </a:r>
          </a:p>
          <a:p>
            <a:pPr>
              <a:buFont typeface="Wingdings" pitchFamily="2" charset="2"/>
              <a:buChar char="Ø"/>
            </a:pPr>
            <a:r>
              <a:rPr lang="en-US" sz="2400" dirty="0" smtClean="0"/>
              <a:t>Quantitative and </a:t>
            </a:r>
            <a:r>
              <a:rPr lang="en-US" sz="2400" dirty="0" smtClean="0"/>
              <a:t>Qualitative</a:t>
            </a:r>
          </a:p>
          <a:p>
            <a:pPr>
              <a:buFont typeface="Wingdings" pitchFamily="2" charset="2"/>
              <a:buChar char="Ø"/>
            </a:pPr>
            <a:r>
              <a:rPr lang="en-US" sz="2400" dirty="0" smtClean="0"/>
              <a:t> Experimental </a:t>
            </a:r>
            <a:r>
              <a:rPr lang="en-US" sz="2400" dirty="0" smtClean="0"/>
              <a:t>Research</a:t>
            </a:r>
          </a:p>
          <a:p>
            <a:pPr>
              <a:buFont typeface="Wingdings" pitchFamily="2" charset="2"/>
              <a:buChar char="Ø"/>
            </a:pPr>
            <a:r>
              <a:rPr lang="en-US" sz="2400" dirty="0" smtClean="0"/>
              <a:t>Correlational Research</a:t>
            </a:r>
          </a:p>
          <a:p>
            <a:pPr>
              <a:buFont typeface="Wingdings" pitchFamily="2" charset="2"/>
              <a:buChar char="Ø"/>
            </a:pPr>
            <a:r>
              <a:rPr lang="en-US" sz="2400" dirty="0" smtClean="0"/>
              <a:t>Causal-Comparative Research</a:t>
            </a:r>
          </a:p>
          <a:p>
            <a:pPr>
              <a:buFont typeface="Wingdings" pitchFamily="2" charset="2"/>
              <a:buChar char="Ø"/>
            </a:pPr>
            <a:r>
              <a:rPr lang="en-US" sz="2400" dirty="0" smtClean="0"/>
              <a:t>Survey Research</a:t>
            </a:r>
          </a:p>
          <a:p>
            <a:pPr>
              <a:buFont typeface="Wingdings" pitchFamily="2" charset="2"/>
              <a:buChar char="Ø"/>
            </a:pPr>
            <a:r>
              <a:rPr lang="en-US" sz="2400" dirty="0" smtClean="0"/>
              <a:t>Ethnographic Research</a:t>
            </a:r>
          </a:p>
          <a:p>
            <a:pPr>
              <a:buFont typeface="Wingdings" pitchFamily="2" charset="2"/>
              <a:buChar char="Ø"/>
            </a:pPr>
            <a:r>
              <a:rPr lang="en-US" sz="2400" dirty="0" smtClean="0"/>
              <a:t>Historical Research</a:t>
            </a:r>
          </a:p>
          <a:p>
            <a:pPr>
              <a:buFont typeface="Wingdings" pitchFamily="2" charset="2"/>
              <a:buChar char="Ø"/>
            </a:pPr>
            <a:r>
              <a:rPr lang="en-US" sz="2400" dirty="0" smtClean="0"/>
              <a:t>Action Research</a:t>
            </a:r>
          </a:p>
          <a:p>
            <a:pPr>
              <a:buFont typeface="Wingdings" pitchFamily="2" charset="2"/>
              <a:buChar char="Ø"/>
            </a:pPr>
            <a:r>
              <a:rPr lang="en-US" sz="2400" dirty="0" smtClean="0"/>
              <a:t>Evaluation Research</a:t>
            </a:r>
            <a:endParaRPr lang="en-US" sz="2400" dirty="0"/>
          </a:p>
        </p:txBody>
      </p:sp>
      <p:pic>
        <p:nvPicPr>
          <p:cNvPr id="50178" name="Picture 2" descr="http://swiftthinkers.com/wp-content/uploads/2011/07/pic_research_type1-600x520.jpg"/>
          <p:cNvPicPr>
            <a:picLocks noChangeAspect="1" noChangeArrowheads="1"/>
          </p:cNvPicPr>
          <p:nvPr/>
        </p:nvPicPr>
        <p:blipFill>
          <a:blip r:embed="rId2" cstate="print"/>
          <a:srcRect/>
          <a:stretch>
            <a:fillRect/>
          </a:stretch>
        </p:blipFill>
        <p:spPr bwMode="auto">
          <a:xfrm>
            <a:off x="596900" y="4114800"/>
            <a:ext cx="2984500" cy="2586567"/>
          </a:xfrm>
          <a:prstGeom prst="rect">
            <a:avLst/>
          </a:prstGeom>
          <a:ln>
            <a:noFill/>
          </a:ln>
          <a:effectLst>
            <a:outerShdw blurRad="292100" dist="139700" dir="2700000" algn="tl" rotWithShape="0">
              <a:srgbClr val="333333">
                <a:alpha val="65000"/>
              </a:srgbClr>
            </a:outerShdw>
          </a:effectLst>
        </p:spPr>
      </p:pic>
      <p:pic>
        <p:nvPicPr>
          <p:cNvPr id="50182" name="Picture 6" descr="http://s1.hubimg.com/u/2448296.jpg"/>
          <p:cNvPicPr>
            <a:picLocks noChangeAspect="1" noChangeArrowheads="1"/>
          </p:cNvPicPr>
          <p:nvPr/>
        </p:nvPicPr>
        <p:blipFill>
          <a:blip r:embed="rId3" cstate="print"/>
          <a:srcRect/>
          <a:stretch>
            <a:fillRect/>
          </a:stretch>
        </p:blipFill>
        <p:spPr bwMode="auto">
          <a:xfrm>
            <a:off x="4038600" y="2362200"/>
            <a:ext cx="4829175" cy="39632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typesofeverything.com/wp-content/uploads/2011/01/Action-Research.gif"/>
          <p:cNvPicPr>
            <a:picLocks noChangeAspect="1" noChangeArrowheads="1"/>
          </p:cNvPicPr>
          <p:nvPr/>
        </p:nvPicPr>
        <p:blipFill>
          <a:blip r:embed="rId2" cstate="print"/>
          <a:srcRect/>
          <a:stretch>
            <a:fillRect/>
          </a:stretch>
        </p:blipFill>
        <p:spPr bwMode="auto">
          <a:xfrm>
            <a:off x="1371600" y="685800"/>
            <a:ext cx="6858000" cy="53794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s2.hubimg.com/u/2448297.jpg"/>
          <p:cNvPicPr>
            <a:picLocks noChangeAspect="1" noChangeArrowheads="1"/>
          </p:cNvPicPr>
          <p:nvPr/>
        </p:nvPicPr>
        <p:blipFill>
          <a:blip r:embed="rId2" cstate="print"/>
          <a:srcRect b="1353"/>
          <a:stretch>
            <a:fillRect/>
          </a:stretch>
        </p:blipFill>
        <p:spPr bwMode="auto">
          <a:xfrm>
            <a:off x="1219200" y="615991"/>
            <a:ext cx="6874200" cy="5556209"/>
          </a:xfrm>
          <a:prstGeom prst="rect">
            <a:avLst/>
          </a:prstGeom>
          <a:noFill/>
        </p:spPr>
      </p:pic>
      <p:pic>
        <p:nvPicPr>
          <p:cNvPr id="51206" name="Picture 6" descr="http://s4.hubimg.com/u/2452567.jpg"/>
          <p:cNvPicPr>
            <a:picLocks noChangeAspect="1" noChangeArrowheads="1"/>
          </p:cNvPicPr>
          <p:nvPr/>
        </p:nvPicPr>
        <p:blipFill>
          <a:blip r:embed="rId3" cstate="print"/>
          <a:srcRect/>
          <a:stretch>
            <a:fillRect/>
          </a:stretch>
        </p:blipFill>
        <p:spPr bwMode="auto">
          <a:xfrm rot="2733264">
            <a:off x="284909" y="1697331"/>
            <a:ext cx="6029325" cy="3543301"/>
          </a:xfrm>
          <a:prstGeom prst="rect">
            <a:avLst/>
          </a:prstGeom>
          <a:noFill/>
        </p:spPr>
      </p:pic>
      <p:pic>
        <p:nvPicPr>
          <p:cNvPr id="51204" name="Picture 4" descr="http://s3.hubimg.com/u/2452574.jpg"/>
          <p:cNvPicPr>
            <a:picLocks noChangeAspect="1" noChangeArrowheads="1"/>
          </p:cNvPicPr>
          <p:nvPr/>
        </p:nvPicPr>
        <p:blipFill>
          <a:blip r:embed="rId4" cstate="print"/>
          <a:srcRect/>
          <a:stretch>
            <a:fillRect/>
          </a:stretch>
        </p:blipFill>
        <p:spPr bwMode="auto">
          <a:xfrm rot="18832130">
            <a:off x="2561561" y="1705676"/>
            <a:ext cx="6029325" cy="3543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1206"/>
                                        </p:tgtEl>
                                        <p:attrNameLst>
                                          <p:attrName>style.visibility</p:attrName>
                                        </p:attrNameLst>
                                      </p:cBhvr>
                                      <p:to>
                                        <p:strVal val="visible"/>
                                      </p:to>
                                    </p:set>
                                    <p:anim calcmode="lin" valueType="num">
                                      <p:cBhvr>
                                        <p:cTn id="7" dur="1000" decel="50000" fill="hold">
                                          <p:stCondLst>
                                            <p:cond delay="0"/>
                                          </p:stCondLst>
                                        </p:cTn>
                                        <p:tgtEl>
                                          <p:spTgt spid="51206"/>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51206"/>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51206"/>
                                        </p:tgtEl>
                                        <p:attrNameLst>
                                          <p:attrName>ppt_w</p:attrName>
                                        </p:attrNameLst>
                                      </p:cBhvr>
                                      <p:tavLst>
                                        <p:tav tm="0">
                                          <p:val>
                                            <p:strVal val="#ppt_w*.05"/>
                                          </p:val>
                                        </p:tav>
                                        <p:tav tm="100000">
                                          <p:val>
                                            <p:strVal val="#ppt_w"/>
                                          </p:val>
                                        </p:tav>
                                      </p:tavLst>
                                    </p:anim>
                                    <p:anim calcmode="lin" valueType="num">
                                      <p:cBhvr>
                                        <p:cTn id="10" dur="2000" fill="hold"/>
                                        <p:tgtEl>
                                          <p:spTgt spid="51206"/>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51206"/>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51206"/>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51206"/>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5120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51204"/>
                                        </p:tgtEl>
                                        <p:attrNameLst>
                                          <p:attrName>style.visibility</p:attrName>
                                        </p:attrNameLst>
                                      </p:cBhvr>
                                      <p:to>
                                        <p:strVal val="visible"/>
                                      </p:to>
                                    </p:set>
                                    <p:animEffect transition="in" filter="wipe(down)">
                                      <p:cBhvr>
                                        <p:cTn id="19" dur="580">
                                          <p:stCondLst>
                                            <p:cond delay="0"/>
                                          </p:stCondLst>
                                        </p:cTn>
                                        <p:tgtEl>
                                          <p:spTgt spid="51204"/>
                                        </p:tgtEl>
                                      </p:cBhvr>
                                    </p:animEffect>
                                    <p:anim calcmode="lin" valueType="num">
                                      <p:cBhvr>
                                        <p:cTn id="20" dur="1822" tmFilter="0,0; 0.14,0.36; 0.43,0.73; 0.71,0.91; 1.0,1.0">
                                          <p:stCondLst>
                                            <p:cond delay="0"/>
                                          </p:stCondLst>
                                        </p:cTn>
                                        <p:tgtEl>
                                          <p:spTgt spid="5120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120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120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120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1204"/>
                                        </p:tgtEl>
                                        <p:attrNameLst>
                                          <p:attrName>ppt_y</p:attrName>
                                        </p:attrNameLst>
                                      </p:cBhvr>
                                      <p:tavLst>
                                        <p:tav tm="0" fmla="#ppt_y-sin(pi*$)/81">
                                          <p:val>
                                            <p:fltVal val="0"/>
                                          </p:val>
                                        </p:tav>
                                        <p:tav tm="100000">
                                          <p:val>
                                            <p:fltVal val="1"/>
                                          </p:val>
                                        </p:tav>
                                      </p:tavLst>
                                    </p:anim>
                                    <p:animScale>
                                      <p:cBhvr>
                                        <p:cTn id="25" dur="26">
                                          <p:stCondLst>
                                            <p:cond delay="650"/>
                                          </p:stCondLst>
                                        </p:cTn>
                                        <p:tgtEl>
                                          <p:spTgt spid="51204"/>
                                        </p:tgtEl>
                                      </p:cBhvr>
                                      <p:to x="100000" y="60000"/>
                                    </p:animScale>
                                    <p:animScale>
                                      <p:cBhvr>
                                        <p:cTn id="26" dur="166" decel="50000">
                                          <p:stCondLst>
                                            <p:cond delay="676"/>
                                          </p:stCondLst>
                                        </p:cTn>
                                        <p:tgtEl>
                                          <p:spTgt spid="51204"/>
                                        </p:tgtEl>
                                      </p:cBhvr>
                                      <p:to x="100000" y="100000"/>
                                    </p:animScale>
                                    <p:animScale>
                                      <p:cBhvr>
                                        <p:cTn id="27" dur="26">
                                          <p:stCondLst>
                                            <p:cond delay="1312"/>
                                          </p:stCondLst>
                                        </p:cTn>
                                        <p:tgtEl>
                                          <p:spTgt spid="51204"/>
                                        </p:tgtEl>
                                      </p:cBhvr>
                                      <p:to x="100000" y="80000"/>
                                    </p:animScale>
                                    <p:animScale>
                                      <p:cBhvr>
                                        <p:cTn id="28" dur="166" decel="50000">
                                          <p:stCondLst>
                                            <p:cond delay="1338"/>
                                          </p:stCondLst>
                                        </p:cTn>
                                        <p:tgtEl>
                                          <p:spTgt spid="51204"/>
                                        </p:tgtEl>
                                      </p:cBhvr>
                                      <p:to x="100000" y="100000"/>
                                    </p:animScale>
                                    <p:animScale>
                                      <p:cBhvr>
                                        <p:cTn id="29" dur="26">
                                          <p:stCondLst>
                                            <p:cond delay="1642"/>
                                          </p:stCondLst>
                                        </p:cTn>
                                        <p:tgtEl>
                                          <p:spTgt spid="51204"/>
                                        </p:tgtEl>
                                      </p:cBhvr>
                                      <p:to x="100000" y="90000"/>
                                    </p:animScale>
                                    <p:animScale>
                                      <p:cBhvr>
                                        <p:cTn id="30" dur="166" decel="50000">
                                          <p:stCondLst>
                                            <p:cond delay="1668"/>
                                          </p:stCondLst>
                                        </p:cTn>
                                        <p:tgtEl>
                                          <p:spTgt spid="51204"/>
                                        </p:tgtEl>
                                      </p:cBhvr>
                                      <p:to x="100000" y="100000"/>
                                    </p:animScale>
                                    <p:animScale>
                                      <p:cBhvr>
                                        <p:cTn id="31" dur="26">
                                          <p:stCondLst>
                                            <p:cond delay="1808"/>
                                          </p:stCondLst>
                                        </p:cTn>
                                        <p:tgtEl>
                                          <p:spTgt spid="51204"/>
                                        </p:tgtEl>
                                      </p:cBhvr>
                                      <p:to x="100000" y="95000"/>
                                    </p:animScale>
                                    <p:animScale>
                                      <p:cBhvr>
                                        <p:cTn id="32" dur="166" decel="50000">
                                          <p:stCondLst>
                                            <p:cond delay="1834"/>
                                          </p:stCondLst>
                                        </p:cTn>
                                        <p:tgtEl>
                                          <p:spTgt spid="5120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4800" y="76200"/>
            <a:ext cx="8534400" cy="2677656"/>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r>
              <a:rPr lang="en-US" sz="2800" dirty="0">
                <a:solidFill>
                  <a:srgbClr val="FFC000"/>
                </a:solidFill>
                <a:effectLst>
                  <a:outerShdw blurRad="38100" dist="38100" dir="2700000" algn="tl">
                    <a:srgbClr val="000000">
                      <a:alpha val="43137"/>
                    </a:srgbClr>
                  </a:outerShdw>
                </a:effectLst>
              </a:rPr>
              <a:t>Babel </a:t>
            </a:r>
            <a:r>
              <a:rPr lang="en-US" sz="2800" dirty="0" smtClean="0">
                <a:solidFill>
                  <a:srgbClr val="FFC000"/>
                </a:solidFill>
                <a:effectLst>
                  <a:outerShdw blurRad="38100" dist="38100" dir="2700000" algn="tl">
                    <a:srgbClr val="000000">
                      <a:alpha val="43137"/>
                    </a:srgbClr>
                  </a:outerShdw>
                </a:effectLst>
              </a:rPr>
              <a:t>becomes a </a:t>
            </a:r>
            <a:r>
              <a:rPr lang="en-US" sz="2800" dirty="0">
                <a:solidFill>
                  <a:srgbClr val="FFC000"/>
                </a:solidFill>
                <a:effectLst>
                  <a:outerShdw blurRad="38100" dist="38100" dir="2700000" algn="tl">
                    <a:srgbClr val="000000">
                      <a:alpha val="43137"/>
                    </a:srgbClr>
                  </a:outerShdw>
                </a:effectLst>
              </a:rPr>
              <a:t>metaphor for the division of the human race into groups unable to </a:t>
            </a:r>
            <a:r>
              <a:rPr lang="en-US" sz="2800" dirty="0" smtClean="0">
                <a:solidFill>
                  <a:srgbClr val="FFC000"/>
                </a:solidFill>
                <a:effectLst>
                  <a:outerShdw blurRad="38100" dist="38100" dir="2700000" algn="tl">
                    <a:srgbClr val="000000">
                      <a:alpha val="43137"/>
                    </a:srgbClr>
                  </a:outerShdw>
                </a:effectLst>
              </a:rPr>
              <a:t>communicate with </a:t>
            </a:r>
            <a:r>
              <a:rPr lang="en-US" sz="2800" dirty="0">
                <a:solidFill>
                  <a:srgbClr val="FFC000"/>
                </a:solidFill>
                <a:effectLst>
                  <a:outerShdw blurRad="38100" dist="38100" dir="2700000" algn="tl">
                    <a:srgbClr val="000000">
                      <a:alpha val="43137"/>
                    </a:srgbClr>
                  </a:outerShdw>
                </a:effectLst>
              </a:rPr>
              <a:t>one another. Applying that metaphor to </a:t>
            </a:r>
            <a:r>
              <a:rPr lang="en-US" sz="2800" i="1" u="sng" dirty="0">
                <a:solidFill>
                  <a:srgbClr val="FFC000"/>
                </a:solidFill>
                <a:effectLst>
                  <a:outerShdw blurRad="38100" dist="38100" dir="2700000" algn="tl">
                    <a:srgbClr val="000000">
                      <a:alpha val="43137"/>
                    </a:srgbClr>
                  </a:outerShdw>
                </a:effectLst>
              </a:rPr>
              <a:t>contemporary sociology</a:t>
            </a:r>
            <a:r>
              <a:rPr lang="en-US" sz="2800" dirty="0" smtClean="0">
                <a:solidFill>
                  <a:srgbClr val="FFC000"/>
                </a:solidFill>
                <a:effectLst>
                  <a:outerShdw blurRad="38100" dist="38100" dir="2700000" algn="tl">
                    <a:srgbClr val="000000">
                      <a:alpha val="43137"/>
                    </a:srgbClr>
                  </a:outerShdw>
                </a:effectLst>
              </a:rPr>
              <a:t>, we </a:t>
            </a:r>
            <a:r>
              <a:rPr lang="en-US" sz="2800" dirty="0">
                <a:solidFill>
                  <a:srgbClr val="FFC000"/>
                </a:solidFill>
                <a:effectLst>
                  <a:outerShdw blurRad="38100" dist="38100" dir="2700000" algn="tl">
                    <a:srgbClr val="000000">
                      <a:alpha val="43137"/>
                    </a:srgbClr>
                  </a:outerShdw>
                </a:effectLst>
              </a:rPr>
              <a:t>appear to have achieved a more subtle </a:t>
            </a:r>
            <a:r>
              <a:rPr lang="en-US" sz="2800" dirty="0" smtClean="0">
                <a:solidFill>
                  <a:srgbClr val="FFC000"/>
                </a:solidFill>
                <a:effectLst>
                  <a:outerShdw blurRad="38100" dist="38100" dir="2700000" algn="tl">
                    <a:srgbClr val="000000">
                      <a:alpha val="43137"/>
                    </a:srgbClr>
                  </a:outerShdw>
                </a:effectLst>
              </a:rPr>
              <a:t> procedure </a:t>
            </a:r>
            <a:r>
              <a:rPr lang="en-US" sz="2800" dirty="0">
                <a:solidFill>
                  <a:srgbClr val="FFC000"/>
                </a:solidFill>
                <a:effectLst>
                  <a:outerShdw blurRad="38100" dist="38100" dir="2700000" algn="tl">
                    <a:srgbClr val="000000">
                      <a:alpha val="43137"/>
                    </a:srgbClr>
                  </a:outerShdw>
                </a:effectLst>
              </a:rPr>
              <a:t>than </a:t>
            </a:r>
            <a:r>
              <a:rPr lang="en-US" sz="2800" dirty="0" smtClean="0">
                <a:solidFill>
                  <a:srgbClr val="FFC000"/>
                </a:solidFill>
                <a:effectLst>
                  <a:outerShdw blurRad="38100" dist="38100" dir="2700000" algn="tl">
                    <a:srgbClr val="000000">
                      <a:alpha val="43137"/>
                    </a:srgbClr>
                  </a:outerShdw>
                </a:effectLst>
              </a:rPr>
              <a:t>speaking languages </a:t>
            </a:r>
            <a:r>
              <a:rPr lang="en-US" sz="2800" dirty="0">
                <a:solidFill>
                  <a:srgbClr val="FFC000"/>
                </a:solidFill>
                <a:effectLst>
                  <a:outerShdw blurRad="38100" dist="38100" dir="2700000" algn="tl">
                    <a:srgbClr val="000000">
                      <a:alpha val="43137"/>
                    </a:srgbClr>
                  </a:outerShdw>
                </a:effectLst>
              </a:rPr>
              <a:t>from different cultures.</a:t>
            </a:r>
          </a:p>
        </p:txBody>
      </p:sp>
      <p:sp>
        <p:nvSpPr>
          <p:cNvPr id="3" name="2 Rectángulo"/>
          <p:cNvSpPr/>
          <p:nvPr/>
        </p:nvSpPr>
        <p:spPr>
          <a:xfrm>
            <a:off x="685800" y="2819400"/>
            <a:ext cx="8001000" cy="1077218"/>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200" b="1" dirty="0">
                <a:solidFill>
                  <a:srgbClr val="FFC000"/>
                </a:solidFill>
                <a:effectLst>
                  <a:outerShdw blurRad="38100" dist="38100" dir="2700000" algn="tl">
                    <a:srgbClr val="000000">
                      <a:alpha val="43137"/>
                    </a:srgbClr>
                  </a:outerShdw>
                </a:effectLst>
                <a:latin typeface="Sakkal Majalla" pitchFamily="2" charset="-78"/>
                <a:cs typeface="Sakkal Majalla" pitchFamily="2" charset="-78"/>
              </a:rPr>
              <a:t>We have learned to speak the </a:t>
            </a:r>
            <a:r>
              <a:rPr lang="en-US" sz="3200" b="1" dirty="0" smtClean="0">
                <a:solidFill>
                  <a:srgbClr val="FFC000"/>
                </a:solidFill>
                <a:effectLst>
                  <a:outerShdw blurRad="38100" dist="38100" dir="2700000" algn="tl">
                    <a:srgbClr val="000000">
                      <a:alpha val="43137"/>
                    </a:srgbClr>
                  </a:outerShdw>
                </a:effectLst>
                <a:latin typeface="Sakkal Majalla" pitchFamily="2" charset="-78"/>
                <a:cs typeface="Sakkal Majalla" pitchFamily="2" charset="-78"/>
              </a:rPr>
              <a:t>languages of </a:t>
            </a:r>
            <a:r>
              <a:rPr lang="en-US" sz="3200" b="1" dirty="0">
                <a:solidFill>
                  <a:srgbClr val="FFC000"/>
                </a:solidFill>
                <a:effectLst>
                  <a:outerShdw blurRad="38100" dist="38100" dir="2700000" algn="tl">
                    <a:srgbClr val="000000">
                      <a:alpha val="43137"/>
                    </a:srgbClr>
                  </a:outerShdw>
                </a:effectLst>
                <a:latin typeface="Sakkal Majalla" pitchFamily="2" charset="-78"/>
                <a:cs typeface="Sakkal Majalla" pitchFamily="2" charset="-78"/>
              </a:rPr>
              <a:t>different subcultures within our discipline.</a:t>
            </a:r>
          </a:p>
        </p:txBody>
      </p:sp>
      <p:pic>
        <p:nvPicPr>
          <p:cNvPr id="17410" name="Picture 2" descr="http://scientificteacher.files.wordpress.com/2011/09/screen-shot-2011-09-10-at-6-11-56-pm.png?w=500"/>
          <p:cNvPicPr>
            <a:picLocks noChangeAspect="1" noChangeArrowheads="1"/>
          </p:cNvPicPr>
          <p:nvPr/>
        </p:nvPicPr>
        <p:blipFill>
          <a:blip r:embed="rId2" cstate="print"/>
          <a:srcRect/>
          <a:stretch>
            <a:fillRect/>
          </a:stretch>
        </p:blipFill>
        <p:spPr bwMode="auto">
          <a:xfrm rot="453009">
            <a:off x="1693635" y="672917"/>
            <a:ext cx="5969036" cy="5543690"/>
          </a:xfrm>
          <a:prstGeom prst="ellipse">
            <a:avLst/>
          </a:prstGeom>
          <a:ln>
            <a:noFill/>
          </a:ln>
          <a:effectLst>
            <a:softEdge rad="112500"/>
          </a:effectLst>
        </p:spPr>
      </p:pic>
      <p:sp>
        <p:nvSpPr>
          <p:cNvPr id="5" name="4 Rectángulo"/>
          <p:cNvSpPr/>
          <p:nvPr/>
        </p:nvSpPr>
        <p:spPr>
          <a:xfrm rot="17547210">
            <a:off x="2315992" y="4328759"/>
            <a:ext cx="3071682" cy="2267883"/>
          </a:xfrm>
          <a:prstGeom prst="rect">
            <a:avLst/>
          </a:prstGeom>
          <a:noFill/>
        </p:spPr>
        <p:txBody>
          <a:bodyPr wrap="none" lIns="91440" tIns="45720" rIns="91440" bIns="45720">
            <a:prstTxWarp prst="textArchUp">
              <a:avLst>
                <a:gd name="adj" fmla="val 8146817"/>
              </a:avLst>
            </a:prstTxWarp>
            <a:spAutoFit/>
          </a:bodyPr>
          <a:lstStyle/>
          <a:p>
            <a:pPr algn="ctr"/>
            <a:r>
              <a:rPr lang="es-E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Scientific</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6 Rectángulo"/>
          <p:cNvSpPr/>
          <p:nvPr/>
        </p:nvSpPr>
        <p:spPr>
          <a:xfrm rot="3950602">
            <a:off x="4961480" y="4767786"/>
            <a:ext cx="2852698" cy="1421397"/>
          </a:xfrm>
          <a:prstGeom prst="rect">
            <a:avLst/>
          </a:prstGeom>
          <a:noFill/>
        </p:spPr>
        <p:txBody>
          <a:bodyPr wrap="square" lIns="91440" tIns="45720" rIns="91440" bIns="45720">
            <a:prstTxWarp prst="textArchUp">
              <a:avLst>
                <a:gd name="adj" fmla="val 7621741"/>
              </a:avLst>
            </a:prstTxWarp>
            <a:spAutoFit/>
          </a:bodyPr>
          <a:lstStyle/>
          <a:p>
            <a:pPr algn="ctr"/>
            <a:r>
              <a:rPr lang="es-E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Method</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600" decel="100000"/>
                                        <p:tgtEl>
                                          <p:spTgt spid="17410"/>
                                        </p:tgtEl>
                                      </p:cBhvr>
                                    </p:animEffect>
                                    <p:anim calcmode="lin" valueType="num">
                                      <p:cBhvr>
                                        <p:cTn id="8" dur="1600" decel="100000" fill="hold"/>
                                        <p:tgtEl>
                                          <p:spTgt spid="17410"/>
                                        </p:tgtEl>
                                        <p:attrNameLst>
                                          <p:attrName>style.rotation</p:attrName>
                                        </p:attrNameLst>
                                      </p:cBhvr>
                                      <p:tavLst>
                                        <p:tav tm="0">
                                          <p:val>
                                            <p:fltVal val="-90"/>
                                          </p:val>
                                        </p:tav>
                                        <p:tav tm="100000">
                                          <p:val>
                                            <p:fltVal val="0"/>
                                          </p:val>
                                        </p:tav>
                                      </p:tavLst>
                                    </p:anim>
                                    <p:anim calcmode="lin" valueType="num">
                                      <p:cBhvr>
                                        <p:cTn id="9" dur="1600" decel="100000" fill="hold"/>
                                        <p:tgtEl>
                                          <p:spTgt spid="17410"/>
                                        </p:tgtEl>
                                        <p:attrNameLst>
                                          <p:attrName>ppt_x</p:attrName>
                                        </p:attrNameLst>
                                      </p:cBhvr>
                                      <p:tavLst>
                                        <p:tav tm="0">
                                          <p:val>
                                            <p:strVal val="#ppt_x+0.4"/>
                                          </p:val>
                                        </p:tav>
                                        <p:tav tm="100000">
                                          <p:val>
                                            <p:strVal val="#ppt_x-0.05"/>
                                          </p:val>
                                        </p:tav>
                                      </p:tavLst>
                                    </p:anim>
                                    <p:anim calcmode="lin" valueType="num">
                                      <p:cBhvr>
                                        <p:cTn id="10" dur="1600" decel="100000" fill="hold"/>
                                        <p:tgtEl>
                                          <p:spTgt spid="17410"/>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7410"/>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74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s2.hubimg.com/u/2449725.jpg"/>
          <p:cNvPicPr>
            <a:picLocks noChangeAspect="1" noChangeArrowheads="1"/>
          </p:cNvPicPr>
          <p:nvPr/>
        </p:nvPicPr>
        <p:blipFill>
          <a:blip r:embed="rId2" cstate="print"/>
          <a:srcRect/>
          <a:stretch>
            <a:fillRect/>
          </a:stretch>
        </p:blipFill>
        <p:spPr bwMode="auto">
          <a:xfrm>
            <a:off x="457200" y="304800"/>
            <a:ext cx="8305800" cy="63055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3.bp.blogspot.com/-xbxajXnM5BQ/TjMPctgc35I/AAAAAAAAAGw/zeOnSqrtUPs/s1600/scientific-method.jpg"/>
          <p:cNvPicPr>
            <a:picLocks noChangeAspect="1" noChangeArrowheads="1"/>
          </p:cNvPicPr>
          <p:nvPr/>
        </p:nvPicPr>
        <p:blipFill>
          <a:blip r:embed="rId2" cstate="print"/>
          <a:srcRect/>
          <a:stretch>
            <a:fillRect/>
          </a:stretch>
        </p:blipFill>
        <p:spPr bwMode="auto">
          <a:xfrm>
            <a:off x="628650" y="526473"/>
            <a:ext cx="7867650" cy="57219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experiment-resources.com/sites/default/files/images/steps-of-the-scientific-method.jpg"/>
          <p:cNvPicPr>
            <a:picLocks noChangeAspect="1" noChangeArrowheads="1"/>
          </p:cNvPicPr>
          <p:nvPr/>
        </p:nvPicPr>
        <p:blipFill>
          <a:blip r:embed="rId2" cstate="print"/>
          <a:srcRect/>
          <a:stretch>
            <a:fillRect/>
          </a:stretch>
        </p:blipFill>
        <p:spPr bwMode="auto">
          <a:xfrm>
            <a:off x="1066800" y="151630"/>
            <a:ext cx="7162800" cy="6325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152399"/>
            <a:ext cx="4724400" cy="6654655"/>
          </a:xfrm>
          <a:prstGeom prst="rect">
            <a:avLst/>
          </a:prstGeom>
          <a:noFill/>
          <a:ln w="9525">
            <a:noFill/>
            <a:miter lim="800000"/>
            <a:headEnd/>
            <a:tailEnd/>
          </a:ln>
        </p:spPr>
      </p:pic>
      <p:sp>
        <p:nvSpPr>
          <p:cNvPr id="3" name="2 Rectángulo"/>
          <p:cNvSpPr/>
          <p:nvPr/>
        </p:nvSpPr>
        <p:spPr>
          <a:xfrm rot="21171851">
            <a:off x="4476416" y="5111397"/>
            <a:ext cx="4580251" cy="1200329"/>
          </a:xfrm>
          <a:prstGeom prst="rect">
            <a:avLst/>
          </a:prstGeom>
          <a:ln w="38100">
            <a:noFill/>
          </a:ln>
          <a:effectLst>
            <a:glow rad="139700">
              <a:schemeClr val="accent5">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a:spAutoFit/>
          </a:bodyPr>
          <a:lstStyle/>
          <a:p>
            <a:pPr algn="just"/>
            <a:r>
              <a:rPr lang="en-US" b="1" dirty="0" smtClean="0"/>
              <a:t>Published by McGraw-Hill, a business unit of The McGraw-Hill Companies, Inc., 1221 </a:t>
            </a:r>
            <a:r>
              <a:rPr lang="en-US" b="1" dirty="0" smtClean="0"/>
              <a:t>Avenue of </a:t>
            </a:r>
            <a:r>
              <a:rPr lang="en-US" b="1" dirty="0" smtClean="0"/>
              <a:t>the Americas, New York, NY 10020. Copyright © 2012</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2400" y="381000"/>
            <a:ext cx="9220200" cy="6494085"/>
          </a:xfrm>
          <a:prstGeom prst="rect">
            <a:avLst/>
          </a:prstGeom>
        </p:spPr>
        <p:txBody>
          <a:bodyPr wrap="square">
            <a:spAutoFit/>
          </a:bodyPr>
          <a:lstStyle/>
          <a:p>
            <a:r>
              <a:rPr lang="en-US" sz="3200" b="1" dirty="0" smtClean="0"/>
              <a:t>Scientific </a:t>
            </a:r>
            <a:r>
              <a:rPr lang="en-US" sz="3200" b="1" dirty="0"/>
              <a:t>method and an alternative </a:t>
            </a:r>
            <a:r>
              <a:rPr lang="en-US" sz="3200" b="1" dirty="0" smtClean="0"/>
              <a:t>interpretation: </a:t>
            </a:r>
          </a:p>
          <a:p>
            <a:pPr>
              <a:buFont typeface="Wingdings" pitchFamily="2" charset="2"/>
              <a:buChar char="Ø"/>
            </a:pPr>
            <a:r>
              <a:rPr lang="en-US" sz="3200" b="1" dirty="0" smtClean="0"/>
              <a:t>Traditional </a:t>
            </a:r>
            <a:r>
              <a:rPr lang="en-US" sz="3200" b="1" dirty="0"/>
              <a:t>labeled "</a:t>
            </a:r>
            <a:r>
              <a:rPr lang="en-US" sz="3200" b="1" dirty="0" smtClean="0"/>
              <a:t>bureaucratic“ </a:t>
            </a:r>
          </a:p>
          <a:p>
            <a:r>
              <a:rPr lang="en-US" sz="3200" dirty="0" smtClean="0"/>
              <a:t>Centered on how the individual might ”adjust” to society in order to solve his or her problems rather</a:t>
            </a:r>
          </a:p>
          <a:p>
            <a:r>
              <a:rPr lang="en-US" sz="3200" dirty="0" smtClean="0"/>
              <a:t>than on how society might change in response to those problems</a:t>
            </a:r>
            <a:endParaRPr lang="en-US" sz="3200" b="1" dirty="0" smtClean="0"/>
          </a:p>
          <a:p>
            <a:pPr>
              <a:buFont typeface="Wingdings" pitchFamily="2" charset="2"/>
              <a:buChar char="Ø"/>
            </a:pPr>
            <a:r>
              <a:rPr lang="en-US" sz="3200" b="1" dirty="0" smtClean="0"/>
              <a:t>The new approach "</a:t>
            </a:r>
            <a:r>
              <a:rPr lang="en-US" sz="3200" b="1" dirty="0"/>
              <a:t>interactive</a:t>
            </a:r>
            <a:r>
              <a:rPr lang="en-US" sz="3200" b="1" dirty="0" smtClean="0"/>
              <a:t>.“ </a:t>
            </a:r>
          </a:p>
          <a:p>
            <a:r>
              <a:rPr lang="en-US" sz="3200" dirty="0" smtClean="0"/>
              <a:t>Society need not bow down to physical and biological technologies involving ”material culture.’’ Rather, it is possible for us to create the kind of society in which</a:t>
            </a:r>
          </a:p>
          <a:p>
            <a:r>
              <a:rPr lang="en-US" sz="3200" dirty="0" smtClean="0"/>
              <a:t>those technologies move in directions that strengthen ”nonmaterial culture”.</a:t>
            </a:r>
            <a:endParaRPr lang="en-US" sz="3200" b="1" dirty="0" smtClean="0"/>
          </a:p>
          <a:p>
            <a:endParaRPr lang="en-US" sz="3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09600" y="228600"/>
            <a:ext cx="8153400" cy="3600986"/>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800" b="1" dirty="0">
                <a:effectLst>
                  <a:outerShdw blurRad="38100" dist="38100" dir="2700000" algn="tl">
                    <a:srgbClr val="000000">
                      <a:alpha val="43137"/>
                    </a:srgbClr>
                  </a:outerShdw>
                </a:effectLst>
              </a:rPr>
              <a:t>PROBLEMS WITH BUREAUCRATIC SCIENCE</a:t>
            </a:r>
          </a:p>
          <a:p>
            <a:r>
              <a:rPr lang="en-US" sz="2800" dirty="0" err="1" smtClean="0">
                <a:effectLst>
                  <a:outerShdw blurRad="38100" dist="38100" dir="2700000" algn="tl">
                    <a:srgbClr val="000000">
                      <a:alpha val="43137"/>
                    </a:srgbClr>
                  </a:outerShdw>
                </a:effectLst>
              </a:rPr>
              <a:t>Mills’s</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concept of the sociological imagination</a:t>
            </a:r>
            <a:r>
              <a:rPr lang="en-US" sz="2800" dirty="0" smtClean="0">
                <a:effectLst>
                  <a:outerShdw blurRad="38100" dist="38100" dir="2700000" algn="tl">
                    <a:srgbClr val="000000">
                      <a:alpha val="43137"/>
                    </a:srgbClr>
                  </a:outerShdw>
                </a:effectLst>
              </a:rPr>
              <a:t>:</a:t>
            </a:r>
          </a:p>
          <a:p>
            <a:endParaRPr lang="en-US" sz="2800" dirty="0">
              <a:effectLst>
                <a:outerShdw blurRad="38100" dist="38100" dir="2700000" algn="tl">
                  <a:srgbClr val="000000">
                    <a:alpha val="43137"/>
                  </a:srgbClr>
                </a:outerShdw>
              </a:effectLst>
            </a:endParaRPr>
          </a:p>
          <a:p>
            <a:r>
              <a:rPr lang="en-US" sz="2400" i="1" dirty="0">
                <a:effectLst>
                  <a:outerShdw blurRad="38100" dist="38100" dir="2700000" algn="tl">
                    <a:srgbClr val="000000">
                      <a:alpha val="43137"/>
                    </a:srgbClr>
                  </a:outerShdw>
                </a:effectLst>
              </a:rPr>
              <a:t>. . . that imagination is the capacity to shift from one perspective to </a:t>
            </a:r>
            <a:r>
              <a:rPr lang="en-US" sz="2400" i="1" dirty="0" smtClean="0">
                <a:effectLst>
                  <a:outerShdw blurRad="38100" dist="38100" dir="2700000" algn="tl">
                    <a:srgbClr val="000000">
                      <a:alpha val="43137"/>
                    </a:srgbClr>
                  </a:outerShdw>
                </a:effectLst>
              </a:rPr>
              <a:t>another from the </a:t>
            </a:r>
            <a:r>
              <a:rPr lang="en-US" sz="2400" i="1" dirty="0">
                <a:effectLst>
                  <a:outerShdw blurRad="38100" dist="38100" dir="2700000" algn="tl">
                    <a:srgbClr val="000000">
                      <a:alpha val="43137"/>
                    </a:srgbClr>
                  </a:outerShdw>
                </a:effectLst>
              </a:rPr>
              <a:t>political to the psychological; from examination of a single </a:t>
            </a:r>
            <a:r>
              <a:rPr lang="en-US" sz="2400" i="1" dirty="0" smtClean="0">
                <a:effectLst>
                  <a:outerShdw blurRad="38100" dist="38100" dir="2700000" algn="tl">
                    <a:srgbClr val="000000">
                      <a:alpha val="43137"/>
                    </a:srgbClr>
                  </a:outerShdw>
                </a:effectLst>
              </a:rPr>
              <a:t>family to </a:t>
            </a:r>
            <a:r>
              <a:rPr lang="en-US" sz="2400" i="1" dirty="0">
                <a:effectLst>
                  <a:outerShdw blurRad="38100" dist="38100" dir="2700000" algn="tl">
                    <a:srgbClr val="000000">
                      <a:alpha val="43137"/>
                    </a:srgbClr>
                  </a:outerShdw>
                </a:effectLst>
              </a:rPr>
              <a:t>comparative assessments of the national budgets of the world; from </a:t>
            </a:r>
            <a:r>
              <a:rPr lang="en-US" sz="2400" i="1" dirty="0" smtClean="0">
                <a:effectLst>
                  <a:outerShdw blurRad="38100" dist="38100" dir="2700000" algn="tl">
                    <a:srgbClr val="000000">
                      <a:alpha val="43137"/>
                    </a:srgbClr>
                  </a:outerShdw>
                </a:effectLst>
              </a:rPr>
              <a:t>the theological </a:t>
            </a:r>
            <a:r>
              <a:rPr lang="en-US" sz="2400" i="1" dirty="0">
                <a:effectLst>
                  <a:outerShdw blurRad="38100" dist="38100" dir="2700000" algn="tl">
                    <a:srgbClr val="000000">
                      <a:alpha val="43137"/>
                    </a:srgbClr>
                  </a:outerShdw>
                </a:effectLst>
              </a:rPr>
              <a:t>school to the military establishment; from considerations of an </a:t>
            </a:r>
            <a:r>
              <a:rPr lang="en-US" sz="2400" i="1" dirty="0" smtClean="0">
                <a:effectLst>
                  <a:outerShdw blurRad="38100" dist="38100" dir="2700000" algn="tl">
                    <a:srgbClr val="000000">
                      <a:alpha val="43137"/>
                    </a:srgbClr>
                  </a:outerShdw>
                </a:effectLst>
              </a:rPr>
              <a:t>oil industry </a:t>
            </a:r>
            <a:r>
              <a:rPr lang="en-US" sz="2400" i="1" dirty="0">
                <a:effectLst>
                  <a:outerShdw blurRad="38100" dist="38100" dir="2700000" algn="tl">
                    <a:srgbClr val="000000">
                      <a:alpha val="43137"/>
                    </a:srgbClr>
                  </a:outerShdw>
                </a:effectLst>
              </a:rPr>
              <a:t>to studies of contemporary poetry. (</a:t>
            </a:r>
            <a:r>
              <a:rPr lang="en-US" sz="2400" i="1" dirty="0" smtClean="0">
                <a:effectLst>
                  <a:outerShdw blurRad="38100" dist="38100" dir="2700000" algn="tl">
                    <a:srgbClr val="000000">
                      <a:alpha val="43137"/>
                    </a:srgbClr>
                  </a:outerShdw>
                </a:effectLst>
              </a:rPr>
              <a:t>1959:7)</a:t>
            </a:r>
            <a:endParaRPr lang="en-US" sz="2400" i="1" dirty="0">
              <a:effectLst>
                <a:outerShdw blurRad="38100" dist="38100" dir="2700000" algn="tl">
                  <a:srgbClr val="000000">
                    <a:alpha val="43137"/>
                  </a:srgbClr>
                </a:outerShdw>
              </a:effectLst>
            </a:endParaRPr>
          </a:p>
        </p:txBody>
      </p:sp>
      <p:pic>
        <p:nvPicPr>
          <p:cNvPr id="27650" name="Picture 2" descr="Image Detail"/>
          <p:cNvPicPr>
            <a:picLocks noChangeAspect="1" noChangeArrowheads="1"/>
          </p:cNvPicPr>
          <p:nvPr/>
        </p:nvPicPr>
        <p:blipFill>
          <a:blip r:embed="rId2" cstate="print"/>
          <a:srcRect/>
          <a:stretch>
            <a:fillRect/>
          </a:stretch>
        </p:blipFill>
        <p:spPr bwMode="auto">
          <a:xfrm>
            <a:off x="2819400" y="3942061"/>
            <a:ext cx="3505200" cy="278259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2450</TotalTime>
  <Words>2388</Words>
  <Application>Microsoft Office PowerPoint</Application>
  <PresentationFormat>Presentación en pantalla (4:3)</PresentationFormat>
  <Paragraphs>158</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Dr Ibave</dc:creator>
  <cp:lastModifiedBy>Dr Ibave</cp:lastModifiedBy>
  <cp:revision>72</cp:revision>
  <dcterms:created xsi:type="dcterms:W3CDTF">2012-01-16T00:21:45Z</dcterms:created>
  <dcterms:modified xsi:type="dcterms:W3CDTF">2012-01-31T06:00:36Z</dcterms:modified>
</cp:coreProperties>
</file>