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6" r:id="rId3"/>
    <p:sldId id="258" r:id="rId4"/>
    <p:sldId id="257" r:id="rId5"/>
    <p:sldId id="261" r:id="rId6"/>
    <p:sldId id="259" r:id="rId7"/>
    <p:sldId id="260" r:id="rId8"/>
    <p:sldId id="268" r:id="rId9"/>
    <p:sldId id="262" r:id="rId10"/>
    <p:sldId id="264" r:id="rId11"/>
    <p:sldId id="269" r:id="rId12"/>
    <p:sldId id="270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8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85-AA0D-4039-BFBF-8A57F9A37116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80D-4ED4-465A-A251-B7ED83028E5D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85-AA0D-4039-BFBF-8A57F9A37116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80D-4ED4-465A-A251-B7ED83028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85-AA0D-4039-BFBF-8A57F9A37116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80D-4ED4-465A-A251-B7ED83028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85-AA0D-4039-BFBF-8A57F9A37116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80D-4ED4-465A-A251-B7ED83028E5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85-AA0D-4039-BFBF-8A57F9A37116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80D-4ED4-465A-A251-B7ED83028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85-AA0D-4039-BFBF-8A57F9A37116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80D-4ED4-465A-A251-B7ED83028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85-AA0D-4039-BFBF-8A57F9A37116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80D-4ED4-465A-A251-B7ED83028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85-AA0D-4039-BFBF-8A57F9A37116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80D-4ED4-465A-A251-B7ED83028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85-AA0D-4039-BFBF-8A57F9A37116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80D-4ED4-465A-A251-B7ED83028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85-AA0D-4039-BFBF-8A57F9A37116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80D-4ED4-465A-A251-B7ED83028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485-AA0D-4039-BFBF-8A57F9A37116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680D-4ED4-465A-A251-B7ED83028E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4381485-AA0D-4039-BFBF-8A57F9A37116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380680D-4ED4-465A-A251-B7ED83028E5D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76200"/>
            <a:ext cx="7924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INVESTIGACION APLICADA</a:t>
            </a:r>
            <a:r>
              <a:rPr lang="en-US" dirty="0" smtClean="0"/>
              <a:t>.         </a:t>
            </a:r>
            <a:r>
              <a:rPr lang="en-US" sz="1600" dirty="0" smtClean="0"/>
              <a:t>Jose </a:t>
            </a:r>
            <a:r>
              <a:rPr lang="en-US" sz="1600" dirty="0" err="1" smtClean="0"/>
              <a:t>luis</a:t>
            </a:r>
            <a:r>
              <a:rPr lang="en-US" sz="1600" dirty="0" smtClean="0"/>
              <a:t> </a:t>
            </a:r>
            <a:r>
              <a:rPr lang="en-US" sz="1600" dirty="0" err="1" smtClean="0"/>
              <a:t>ibave</a:t>
            </a:r>
            <a:r>
              <a:rPr lang="en-US" sz="1600" dirty="0" smtClean="0"/>
              <a:t> </a:t>
            </a:r>
            <a:r>
              <a:rPr lang="en-US" sz="1600" dirty="0" err="1" smtClean="0"/>
              <a:t>gonzalez</a:t>
            </a:r>
            <a:endParaRPr lang="en-US" dirty="0"/>
          </a:p>
        </p:txBody>
      </p:sp>
      <p:grpSp>
        <p:nvGrpSpPr>
          <p:cNvPr id="7" name="6 Grupo"/>
          <p:cNvGrpSpPr/>
          <p:nvPr/>
        </p:nvGrpSpPr>
        <p:grpSpPr>
          <a:xfrm>
            <a:off x="1524000" y="1371600"/>
            <a:ext cx="6172200" cy="4409419"/>
            <a:chOff x="1524000" y="1371600"/>
            <a:chExt cx="6172200" cy="440941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371600"/>
              <a:ext cx="6172200" cy="4409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2026902" y="4572000"/>
              <a:ext cx="3524363" cy="369332"/>
            </a:xfrm>
            <a:prstGeom prst="rect">
              <a:avLst/>
            </a:prstGeom>
            <a:gradFill flip="none" rotWithShape="1">
              <a:gsLst>
                <a:gs pos="0">
                  <a:srgbClr val="72AF2F">
                    <a:shade val="30000"/>
                    <a:satMod val="115000"/>
                  </a:srgbClr>
                </a:gs>
                <a:gs pos="50000">
                  <a:srgbClr val="72AF2F">
                    <a:shade val="67500"/>
                    <a:satMod val="115000"/>
                  </a:srgbClr>
                </a:gs>
                <a:gs pos="100000">
                  <a:srgbClr val="72AF2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TODA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investigación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inicia</a:t>
              </a:r>
              <a:r>
                <a:rPr lang="en-US" sz="1600" b="1" dirty="0" smtClean="0"/>
                <a:t> con </a:t>
              </a:r>
              <a:r>
                <a:rPr lang="en-US" sz="1600" b="1" dirty="0" err="1" smtClean="0"/>
                <a:t>una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IDEA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28800" y="5029200"/>
              <a:ext cx="562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 </a:t>
              </a:r>
              <a:r>
                <a:rPr lang="en-US" dirty="0" err="1" smtClean="0"/>
                <a:t>toda</a:t>
              </a:r>
              <a:r>
                <a:rPr lang="en-US" dirty="0" smtClean="0"/>
                <a:t> 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idea</a:t>
              </a:r>
              <a:r>
                <a:rPr lang="en-US" dirty="0" smtClean="0"/>
                <a:t> </a:t>
              </a:r>
              <a:r>
                <a:rPr lang="en-US" dirty="0" err="1" smtClean="0"/>
                <a:t>es</a:t>
              </a:r>
              <a:r>
                <a:rPr lang="en-US" dirty="0" smtClean="0"/>
                <a:t> </a:t>
              </a:r>
              <a:r>
                <a:rPr lang="en-US" dirty="0" err="1" smtClean="0"/>
                <a:t>resultado</a:t>
              </a:r>
              <a:r>
                <a:rPr lang="en-US" dirty="0" smtClean="0"/>
                <a:t> de un </a:t>
              </a:r>
              <a:r>
                <a:rPr lang="en-US" dirty="0" err="1" smtClean="0"/>
                <a:t>proceso</a:t>
              </a:r>
              <a:r>
                <a:rPr lang="en-US" dirty="0" smtClean="0"/>
                <a:t> de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Pensamiento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Crítico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2411793" y="6260068"/>
            <a:ext cx="509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University </a:t>
            </a:r>
            <a:r>
              <a:rPr lang="en-US" dirty="0"/>
              <a:t>is a place of </a:t>
            </a:r>
            <a:r>
              <a:rPr lang="en-US" i="1" dirty="0"/>
              <a:t>teaching </a:t>
            </a:r>
            <a:r>
              <a:rPr lang="en-US" dirty="0"/>
              <a:t>universal </a:t>
            </a:r>
            <a:r>
              <a:rPr lang="en-US" i="1" dirty="0"/>
              <a:t>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8" t="12883" r="26985" b="7529"/>
          <a:stretch/>
        </p:blipFill>
        <p:spPr bwMode="auto">
          <a:xfrm>
            <a:off x="1905000" y="151366"/>
            <a:ext cx="5540188" cy="632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4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43771"/>
            <a:ext cx="3810000" cy="517194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43000" y="1765518"/>
            <a:ext cx="685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solidFill>
                  <a:srgbClr val="FFFF00"/>
                </a:solidFill>
              </a:rPr>
              <a:t>Todo desarrollo </a:t>
            </a:r>
            <a:r>
              <a:rPr lang="es-ES" sz="2800" dirty="0">
                <a:solidFill>
                  <a:srgbClr val="FFFF00"/>
                </a:solidFill>
              </a:rPr>
              <a:t>verdaderamente humano significa desarrollo conjunto </a:t>
            </a:r>
            <a:r>
              <a:rPr lang="es-ES" sz="2800" dirty="0" smtClean="0">
                <a:solidFill>
                  <a:srgbClr val="FFFF00"/>
                </a:solidFill>
              </a:rPr>
              <a:t>de las </a:t>
            </a:r>
            <a:r>
              <a:rPr lang="es-ES" sz="2800" dirty="0">
                <a:solidFill>
                  <a:srgbClr val="FFFF00"/>
                </a:solidFill>
              </a:rPr>
              <a:t>autonomías individuales, de las participaciones comunitarias </a:t>
            </a:r>
            <a:r>
              <a:rPr lang="es-ES" sz="2800" dirty="0" smtClean="0">
                <a:solidFill>
                  <a:srgbClr val="FFFF00"/>
                </a:solidFill>
              </a:rPr>
              <a:t>y del </a:t>
            </a:r>
            <a:r>
              <a:rPr lang="es-ES" sz="2800" dirty="0">
                <a:solidFill>
                  <a:srgbClr val="FFFF00"/>
                </a:solidFill>
              </a:rPr>
              <a:t>sentido de pertenencia con la especie humana.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0200" y="3271897"/>
            <a:ext cx="6477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3200" dirty="0">
              <a:solidFill>
                <a:srgbClr val="00B0F0"/>
              </a:solidFill>
            </a:endParaRPr>
          </a:p>
          <a:p>
            <a:r>
              <a:rPr lang="es-ES" sz="32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creación </a:t>
            </a:r>
            <a:r>
              <a:rPr lang="es-ES" sz="3200" dirty="0">
                <a:solidFill>
                  <a:srgbClr val="00B0F0"/>
                </a:solidFill>
              </a:rPr>
              <a:t>surge en la unión entre las profundidades oscuras </a:t>
            </a:r>
            <a:r>
              <a:rPr lang="es-ES" sz="3200" dirty="0" err="1" smtClean="0">
                <a:solidFill>
                  <a:srgbClr val="00B0F0"/>
                </a:solidFill>
              </a:rPr>
              <a:t>psicoafectivas</a:t>
            </a:r>
            <a:endParaRPr lang="es-ES" sz="3200" dirty="0">
              <a:solidFill>
                <a:srgbClr val="00B0F0"/>
              </a:solidFill>
            </a:endParaRPr>
          </a:p>
          <a:p>
            <a:r>
              <a:rPr lang="es-ES" sz="3200" dirty="0">
                <a:solidFill>
                  <a:srgbClr val="00B0F0"/>
                </a:solidFill>
              </a:rPr>
              <a:t>y la llama viva de la </a:t>
            </a:r>
            <a:r>
              <a:rPr lang="es-ES" sz="3200" dirty="0" smtClean="0">
                <a:solidFill>
                  <a:srgbClr val="00B0F0"/>
                </a:solidFill>
              </a:rPr>
              <a:t>conciencia.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11200"/>
            <a:ext cx="64008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3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23" y="0"/>
            <a:ext cx="6832378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5800" y="914400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i.e.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2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9" t="15883" r="27915" b="11235"/>
          <a:stretch/>
        </p:blipFill>
        <p:spPr bwMode="auto">
          <a:xfrm>
            <a:off x="3069771" y="133684"/>
            <a:ext cx="5998029" cy="6519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 flipH="1">
            <a:off x="762000" y="914400"/>
            <a:ext cx="1249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Tarea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3" t="13191" r="25276" b="10647"/>
          <a:stretch/>
        </p:blipFill>
        <p:spPr bwMode="auto">
          <a:xfrm>
            <a:off x="1295400" y="152400"/>
            <a:ext cx="6329082" cy="6329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12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11294" r="11103" b="10000"/>
          <a:stretch/>
        </p:blipFill>
        <p:spPr bwMode="auto">
          <a:xfrm>
            <a:off x="685800" y="784412"/>
            <a:ext cx="8108577" cy="59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2400" y="76200"/>
            <a:ext cx="8991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en-US" b="1" dirty="0" smtClean="0"/>
              <a:t>Como </a:t>
            </a:r>
            <a:r>
              <a:rPr lang="en-US" b="1" dirty="0" err="1" smtClean="0"/>
              <a:t>primera</a:t>
            </a:r>
            <a:r>
              <a:rPr lang="en-US" b="1" dirty="0" smtClean="0"/>
              <a:t> </a:t>
            </a:r>
            <a:r>
              <a:rPr lang="en-US" b="1" dirty="0" err="1" smtClean="0"/>
              <a:t>impresión</a:t>
            </a:r>
            <a:r>
              <a:rPr lang="en-US" b="1" dirty="0" smtClean="0"/>
              <a:t>,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viene</a:t>
            </a:r>
            <a:r>
              <a:rPr lang="en-US" b="1" dirty="0" smtClean="0"/>
              <a:t> a la </a:t>
            </a:r>
            <a:r>
              <a:rPr lang="en-US" b="1" dirty="0" err="1" smtClean="0"/>
              <a:t>mente</a:t>
            </a:r>
            <a:r>
              <a:rPr lang="en-US" b="1" dirty="0" smtClean="0"/>
              <a:t> al </a:t>
            </a:r>
            <a:r>
              <a:rPr lang="en-US" b="1" dirty="0" err="1" smtClean="0"/>
              <a:t>ver</a:t>
            </a:r>
            <a:r>
              <a:rPr lang="en-US" b="1" dirty="0" smtClean="0"/>
              <a:t> </a:t>
            </a:r>
            <a:r>
              <a:rPr lang="en-US" b="1" dirty="0" err="1" smtClean="0"/>
              <a:t>esta</a:t>
            </a:r>
            <a:r>
              <a:rPr lang="en-US" b="1" dirty="0" smtClean="0"/>
              <a:t> </a:t>
            </a:r>
            <a:r>
              <a:rPr lang="en-US" b="1" dirty="0" err="1" smtClean="0"/>
              <a:t>imagen</a:t>
            </a:r>
            <a:r>
              <a:rPr lang="en-US" b="1" dirty="0" smtClean="0"/>
              <a:t>?  </a:t>
            </a:r>
            <a:r>
              <a:rPr lang="en-US" b="1" dirty="0" err="1" smtClean="0"/>
              <a:t>Qué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 smtClean="0"/>
              <a:t> lo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observas</a:t>
            </a:r>
            <a:r>
              <a:rPr lang="en-US" b="1" dirty="0" smtClean="0"/>
              <a:t>? </a:t>
            </a:r>
            <a:r>
              <a:rPr lang="en-US" dirty="0" smtClean="0"/>
              <a:t>On </a:t>
            </a:r>
            <a:r>
              <a:rPr lang="en-US" dirty="0"/>
              <a:t>first glance, what do you think this image is? What do you see</a:t>
            </a:r>
            <a:r>
              <a:rPr lang="en-US" dirty="0" smtClean="0"/>
              <a:t>?  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95400" y="152400"/>
            <a:ext cx="6400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Cuál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fue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tu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primera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suposicion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respecto</a:t>
            </a:r>
            <a:r>
              <a:rPr lang="en-US" sz="2000" b="1" dirty="0" smtClean="0">
                <a:solidFill>
                  <a:srgbClr val="FFC000"/>
                </a:solidFill>
              </a:rPr>
              <a:t> a la </a:t>
            </a:r>
            <a:r>
              <a:rPr lang="en-US" sz="2000" b="1" dirty="0" err="1" smtClean="0">
                <a:solidFill>
                  <a:srgbClr val="FFC000"/>
                </a:solidFill>
              </a:rPr>
              <a:t>fotografía</a:t>
            </a:r>
            <a:r>
              <a:rPr lang="en-US" sz="2000" b="1" dirty="0" smtClean="0">
                <a:solidFill>
                  <a:srgbClr val="FFC000"/>
                </a:solidFill>
              </a:rPr>
              <a:t>?</a:t>
            </a:r>
          </a:p>
          <a:p>
            <a:r>
              <a:rPr lang="en-US" dirty="0" smtClean="0"/>
              <a:t>Was your first assumption about the picture correct? </a:t>
            </a:r>
          </a:p>
          <a:p>
            <a:endParaRPr lang="en-US" dirty="0"/>
          </a:p>
          <a:p>
            <a:r>
              <a:rPr lang="en-US" sz="2000" b="1" dirty="0" err="1" smtClean="0">
                <a:solidFill>
                  <a:srgbClr val="FFC000"/>
                </a:solidFill>
              </a:rPr>
              <a:t>Una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vez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analizada</a:t>
            </a:r>
            <a:r>
              <a:rPr lang="en-US" sz="2000" b="1" dirty="0" smtClean="0">
                <a:solidFill>
                  <a:srgbClr val="FFC000"/>
                </a:solidFill>
              </a:rPr>
              <a:t> en </a:t>
            </a:r>
            <a:r>
              <a:rPr lang="en-US" sz="2000" b="1" dirty="0" err="1" smtClean="0">
                <a:solidFill>
                  <a:srgbClr val="FFC000"/>
                </a:solidFill>
              </a:rPr>
              <a:t>sus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detalles</a:t>
            </a:r>
            <a:r>
              <a:rPr lang="en-US" sz="2000" b="1" dirty="0" smtClean="0">
                <a:solidFill>
                  <a:srgbClr val="FFC000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tu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conclusión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respecto</a:t>
            </a:r>
            <a:r>
              <a:rPr lang="en-US" sz="2000" b="1" dirty="0" smtClean="0">
                <a:solidFill>
                  <a:srgbClr val="FFC000"/>
                </a:solidFill>
              </a:rPr>
              <a:t> a lo </a:t>
            </a:r>
            <a:r>
              <a:rPr lang="en-US" sz="2000" b="1" dirty="0" err="1" smtClean="0">
                <a:solidFill>
                  <a:srgbClr val="FFC000"/>
                </a:solidFill>
              </a:rPr>
              <a:t>que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representa</a:t>
            </a:r>
            <a:r>
              <a:rPr lang="en-US" sz="2000" b="1" dirty="0" smtClean="0">
                <a:solidFill>
                  <a:srgbClr val="FFC000"/>
                </a:solidFill>
              </a:rPr>
              <a:t> la </a:t>
            </a:r>
            <a:r>
              <a:rPr lang="en-US" sz="2000" b="1" dirty="0" err="1" smtClean="0">
                <a:solidFill>
                  <a:srgbClr val="FFC000"/>
                </a:solidFill>
              </a:rPr>
              <a:t>foto</a:t>
            </a:r>
            <a:r>
              <a:rPr lang="en-US" sz="2000" b="1" dirty="0" smtClean="0">
                <a:solidFill>
                  <a:srgbClr val="FFC000"/>
                </a:solidFill>
              </a:rPr>
              <a:t> se </a:t>
            </a:r>
            <a:r>
              <a:rPr lang="en-US" sz="2000" b="1" dirty="0" err="1" smtClean="0">
                <a:solidFill>
                  <a:srgbClr val="FFC000"/>
                </a:solidFill>
              </a:rPr>
              <a:t>mantiene</a:t>
            </a:r>
            <a:r>
              <a:rPr lang="en-US" sz="2000" b="1" dirty="0" smtClean="0">
                <a:solidFill>
                  <a:srgbClr val="FFC000"/>
                </a:solidFill>
              </a:rPr>
              <a:t>?</a:t>
            </a:r>
          </a:p>
          <a:p>
            <a:r>
              <a:rPr lang="en-US" dirty="0" smtClean="0"/>
              <a:t>Did your conclusion hold up when you carefully examined the evidence?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15" y="2133600"/>
            <a:ext cx="4980385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1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7525" y="431800"/>
            <a:ext cx="8108950" cy="59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95400" y="381000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definición</a:t>
            </a:r>
            <a:r>
              <a:rPr lang="en-US" b="1" dirty="0" smtClean="0"/>
              <a:t>:</a:t>
            </a:r>
          </a:p>
          <a:p>
            <a:pPr algn="just"/>
            <a:endParaRPr lang="en-US" b="1" dirty="0"/>
          </a:p>
          <a:p>
            <a:pPr algn="just"/>
            <a:r>
              <a:rPr lang="es-ES" sz="2800" b="1" dirty="0">
                <a:solidFill>
                  <a:srgbClr val="FFC000"/>
                </a:solidFill>
              </a:rPr>
              <a:t>El pensamiento crítico </a:t>
            </a:r>
            <a:r>
              <a:rPr lang="es-ES" sz="2000" dirty="0"/>
              <a:t>es ese modo de pensar – sobre cualquier tema, contenido </a:t>
            </a:r>
            <a:r>
              <a:rPr lang="es-ES" sz="2000" dirty="0" smtClean="0"/>
              <a:t>o problema </a:t>
            </a:r>
            <a:r>
              <a:rPr lang="es-ES" sz="2000" dirty="0"/>
              <a:t>– en el cual el pensante mejora la calidad de su pensamiento al apoderarse </a:t>
            </a:r>
            <a:r>
              <a:rPr lang="es-ES" sz="2000" dirty="0" smtClean="0"/>
              <a:t>de las </a:t>
            </a:r>
            <a:r>
              <a:rPr lang="es-ES" sz="2000" dirty="0"/>
              <a:t>estructuras inherentes del acto de pensar y al someterlas a estándares intelectuales.</a:t>
            </a:r>
            <a:endParaRPr lang="en-US" sz="2000" dirty="0"/>
          </a:p>
        </p:txBody>
      </p:sp>
      <p:sp>
        <p:nvSpPr>
          <p:cNvPr id="2" name="1 Rectángulo"/>
          <p:cNvSpPr/>
          <p:nvPr/>
        </p:nvSpPr>
        <p:spPr>
          <a:xfrm>
            <a:off x="2133600" y="2895600"/>
            <a:ext cx="5562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</a:t>
            </a:r>
            <a:r>
              <a:rPr lang="en-US" dirty="0" smtClean="0"/>
              <a:t> (</a:t>
            </a:r>
            <a:r>
              <a:rPr lang="en-US" dirty="0" err="1" smtClean="0"/>
              <a:t>quizz</a:t>
            </a:r>
            <a:r>
              <a:rPr lang="en-US" dirty="0" smtClean="0"/>
              <a:t>):</a:t>
            </a:r>
          </a:p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(99/?)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24.75 × 2</a:t>
            </a:r>
            <a:r>
              <a:rPr lang="en-US" sz="2800" b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la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ecuación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identificando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correctamente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parte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omite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cálculo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empleando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opciones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continuación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mencionan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1200" dirty="0" smtClean="0"/>
              <a:t>Complete </a:t>
            </a:r>
            <a:r>
              <a:rPr lang="en-US" sz="1200" dirty="0"/>
              <a:t>the equation by correctly identifying the </a:t>
            </a:r>
            <a:r>
              <a:rPr lang="en-US" sz="1200" dirty="0" smtClean="0"/>
              <a:t>missing part </a:t>
            </a:r>
            <a:r>
              <a:rPr lang="en-US" sz="1200" dirty="0"/>
              <a:t>of the calculation from the list of options below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a. 0.75 </a:t>
            </a:r>
            <a:r>
              <a:rPr lang="en-US" b="1" dirty="0" smtClean="0">
                <a:solidFill>
                  <a:srgbClr val="FFC000"/>
                </a:solidFill>
              </a:rPr>
              <a:t>  b</a:t>
            </a:r>
            <a:r>
              <a:rPr lang="en-US" b="1" dirty="0">
                <a:solidFill>
                  <a:srgbClr val="FFC000"/>
                </a:solidFill>
              </a:rPr>
              <a:t>. 1.95 – 0.75 </a:t>
            </a:r>
            <a:r>
              <a:rPr lang="en-US" b="1" dirty="0" smtClean="0">
                <a:solidFill>
                  <a:srgbClr val="FFC000"/>
                </a:solidFill>
              </a:rPr>
              <a:t>  c</a:t>
            </a:r>
            <a:r>
              <a:rPr lang="en-US" b="1" dirty="0">
                <a:solidFill>
                  <a:srgbClr val="FFC000"/>
                </a:solidFill>
              </a:rPr>
              <a:t>. 0.52 </a:t>
            </a:r>
            <a:r>
              <a:rPr lang="en-US" b="1" dirty="0" smtClean="0">
                <a:solidFill>
                  <a:srgbClr val="FFC000"/>
                </a:solidFill>
              </a:rPr>
              <a:t>  d</a:t>
            </a:r>
            <a:r>
              <a:rPr lang="en-US" b="1" dirty="0">
                <a:solidFill>
                  <a:srgbClr val="FFC000"/>
                </a:solidFill>
              </a:rPr>
              <a:t>. 0.825 </a:t>
            </a:r>
            <a:r>
              <a:rPr lang="en-US" b="1" dirty="0" smtClean="0">
                <a:solidFill>
                  <a:srgbClr val="FFC000"/>
                </a:solidFill>
              </a:rPr>
              <a:t>  e</a:t>
            </a:r>
            <a:r>
              <a:rPr lang="en-US" b="1" dirty="0">
                <a:solidFill>
                  <a:srgbClr val="FFC000"/>
                </a:solidFill>
              </a:rPr>
              <a:t>. 0.25</a:t>
            </a:r>
          </a:p>
        </p:txBody>
      </p:sp>
    </p:spTree>
    <p:extLst>
      <p:ext uri="{BB962C8B-B14F-4D97-AF65-F5344CB8AC3E}">
        <p14:creationId xmlns:p14="http://schemas.microsoft.com/office/powerpoint/2010/main" val="2482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30 Grupo"/>
          <p:cNvGrpSpPr/>
          <p:nvPr/>
        </p:nvGrpSpPr>
        <p:grpSpPr>
          <a:xfrm>
            <a:off x="304800" y="186673"/>
            <a:ext cx="8610600" cy="5269247"/>
            <a:chOff x="304800" y="186673"/>
            <a:chExt cx="8610600" cy="5269247"/>
          </a:xfrm>
        </p:grpSpPr>
        <p:sp>
          <p:nvSpPr>
            <p:cNvPr id="2" name="1 Rectángulo"/>
            <p:cNvSpPr/>
            <p:nvPr/>
          </p:nvSpPr>
          <p:spPr>
            <a:xfrm>
              <a:off x="398417" y="186673"/>
              <a:ext cx="838200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PENSAMIENTO CRITICO.</a:t>
              </a:r>
            </a:p>
            <a:p>
              <a:r>
                <a:rPr lang="en-US" sz="2000" b="1" dirty="0" smtClean="0">
                  <a:solidFill>
                    <a:srgbClr val="FFC000"/>
                  </a:solidFill>
                </a:rPr>
                <a:t>En </a:t>
              </a:r>
              <a:r>
                <a:rPr lang="en-US" sz="2000" b="1" dirty="0" err="1" smtClean="0">
                  <a:solidFill>
                    <a:srgbClr val="FFC000"/>
                  </a:solidFill>
                </a:rPr>
                <a:t>cualquier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C000"/>
                  </a:solidFill>
                </a:rPr>
                <a:t>situación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C000"/>
                  </a:solidFill>
                </a:rPr>
                <a:t>donde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 se </a:t>
              </a:r>
              <a:r>
                <a:rPr lang="en-US" sz="2000" b="1" dirty="0" err="1" smtClean="0">
                  <a:solidFill>
                    <a:srgbClr val="FFC000"/>
                  </a:solidFill>
                </a:rPr>
                <a:t>hace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C000"/>
                  </a:solidFill>
                </a:rPr>
                <a:t>necesario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 la </a:t>
              </a:r>
              <a:r>
                <a:rPr lang="en-US" sz="2000" b="1" dirty="0" err="1" smtClean="0">
                  <a:solidFill>
                    <a:srgbClr val="FFC000"/>
                  </a:solidFill>
                </a:rPr>
                <a:t>toma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 de </a:t>
              </a:r>
              <a:r>
                <a:rPr lang="en-US" sz="2000" b="1" dirty="0" err="1" smtClean="0">
                  <a:solidFill>
                    <a:srgbClr val="FFC000"/>
                  </a:solidFill>
                </a:rPr>
                <a:t>decisiones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, resolver un </a:t>
              </a:r>
              <a:r>
                <a:rPr lang="en-US" sz="2000" b="1" dirty="0" err="1" smtClean="0">
                  <a:solidFill>
                    <a:srgbClr val="FFC000"/>
                  </a:solidFill>
                </a:rPr>
                <a:t>problema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 o </a:t>
              </a:r>
              <a:r>
                <a:rPr lang="en-US" sz="2000" b="1" dirty="0" err="1" smtClean="0">
                  <a:solidFill>
                    <a:srgbClr val="FFC000"/>
                  </a:solidFill>
                </a:rPr>
                <a:t>pririzar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C000"/>
                  </a:solidFill>
                </a:rPr>
                <a:t>una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C000"/>
                  </a:solidFill>
                </a:rPr>
                <a:t>tarea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, </a:t>
              </a:r>
              <a:r>
                <a:rPr lang="en-US" sz="2000" b="1" dirty="0" err="1" smtClean="0">
                  <a:solidFill>
                    <a:srgbClr val="FFC000"/>
                  </a:solidFill>
                </a:rPr>
                <a:t>estas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C000"/>
                  </a:solidFill>
                </a:rPr>
                <a:t>usando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 el </a:t>
              </a:r>
              <a:r>
                <a:rPr lang="en-US" sz="2000" b="1" dirty="0" err="1" smtClean="0">
                  <a:solidFill>
                    <a:srgbClr val="FFC000"/>
                  </a:solidFill>
                </a:rPr>
                <a:t>pensamiento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C000"/>
                  </a:solidFill>
                </a:rPr>
                <a:t>crítico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.</a:t>
              </a:r>
              <a:endParaRPr lang="en-US" dirty="0"/>
            </a:p>
            <a:p>
              <a:r>
                <a:rPr lang="en-US" dirty="0" smtClean="0"/>
                <a:t>Whenever </a:t>
              </a:r>
              <a:r>
                <a:rPr lang="en-US" dirty="0"/>
                <a:t>you make a decision</a:t>
              </a:r>
              <a:r>
                <a:rPr lang="en-US" dirty="0" smtClean="0"/>
                <a:t>, solve </a:t>
              </a:r>
              <a:r>
                <a:rPr lang="en-US" dirty="0"/>
                <a:t>a problem, or prioritize tasks, you are using critical thinking.</a:t>
              </a:r>
            </a:p>
          </p:txBody>
        </p:sp>
        <p:pic>
          <p:nvPicPr>
            <p:cNvPr id="4098" name="Picture 2" descr="http://www.freeworldu.org/Plumbing/Images/criticalthinkingpyramid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8" t="5257" r="7924" b="11429"/>
            <a:stretch/>
          </p:blipFill>
          <p:spPr bwMode="auto">
            <a:xfrm>
              <a:off x="304800" y="2181497"/>
              <a:ext cx="3670663" cy="317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Triángulo isósceles"/>
            <p:cNvSpPr/>
            <p:nvPr/>
          </p:nvSpPr>
          <p:spPr>
            <a:xfrm>
              <a:off x="4876800" y="1798320"/>
              <a:ext cx="4038600" cy="365760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4 Conector recto"/>
            <p:cNvCxnSpPr/>
            <p:nvPr/>
          </p:nvCxnSpPr>
          <p:spPr>
            <a:xfrm>
              <a:off x="5181600" y="4953000"/>
              <a:ext cx="3429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5410200" y="4495800"/>
              <a:ext cx="29718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5638800" y="4038600"/>
              <a:ext cx="2514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5943600" y="3581400"/>
              <a:ext cx="19431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6172200" y="3124200"/>
              <a:ext cx="14478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CuadroTexto"/>
            <p:cNvSpPr txBox="1"/>
            <p:nvPr/>
          </p:nvSpPr>
          <p:spPr>
            <a:xfrm>
              <a:off x="6374775" y="5029200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Recordar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6233826" y="4583668"/>
              <a:ext cx="1309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Comprender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6487729" y="4126468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Aplicar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6400800" y="3669268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Analizar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6477000" y="3212068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Evaluar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6458875" y="2754868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CREAR</a:t>
              </a:r>
              <a:endPara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96" name="4095 Rectángulo"/>
          <p:cNvSpPr/>
          <p:nvPr/>
        </p:nvSpPr>
        <p:spPr>
          <a:xfrm>
            <a:off x="304800" y="6059269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err="1" smtClean="0"/>
              <a:t>Crítico</a:t>
            </a:r>
            <a:r>
              <a:rPr lang="en-US" i="1" dirty="0" smtClean="0"/>
              <a:t>: del </a:t>
            </a:r>
            <a:r>
              <a:rPr lang="en-US" i="1" dirty="0" err="1" smtClean="0"/>
              <a:t>Griego</a:t>
            </a:r>
            <a:r>
              <a:rPr lang="en-US" i="1" dirty="0" smtClean="0"/>
              <a:t> </a:t>
            </a:r>
            <a:r>
              <a:rPr lang="en-US" i="1" dirty="0" err="1" smtClean="0"/>
              <a:t>kritikos</a:t>
            </a:r>
            <a:r>
              <a:rPr lang="en-US" i="1" dirty="0" smtClean="0"/>
              <a:t>, ANALIZAR, CUESTIONAR</a:t>
            </a:r>
          </a:p>
          <a:p>
            <a:r>
              <a:rPr lang="en-US" i="1" dirty="0" smtClean="0"/>
              <a:t>critical </a:t>
            </a:r>
            <a:r>
              <a:rPr lang="en-US" dirty="0"/>
              <a:t>comes from the Greek word </a:t>
            </a:r>
            <a:r>
              <a:rPr lang="en-US" i="1" dirty="0" err="1"/>
              <a:t>kritikos</a:t>
            </a:r>
            <a:r>
              <a:rPr lang="en-US" i="1" dirty="0"/>
              <a:t>, </a:t>
            </a:r>
            <a:r>
              <a:rPr lang="en-US" dirty="0"/>
              <a:t>meaning to question </a:t>
            </a:r>
            <a:r>
              <a:rPr lang="en-US" dirty="0" err="1" smtClean="0"/>
              <a:t>orto</a:t>
            </a:r>
            <a:r>
              <a:rPr lang="en-US" dirty="0" smtClean="0"/>
              <a:t> </a:t>
            </a:r>
            <a:r>
              <a:rPr lang="en-US" dirty="0"/>
              <a:t>analyze.</a:t>
            </a:r>
          </a:p>
        </p:txBody>
      </p:sp>
    </p:spTree>
    <p:extLst>
      <p:ext uri="{BB962C8B-B14F-4D97-AF65-F5344CB8AC3E}">
        <p14:creationId xmlns:p14="http://schemas.microsoft.com/office/powerpoint/2010/main" val="534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3400" y="2286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Proceso</a:t>
            </a:r>
            <a:r>
              <a:rPr lang="en-US" sz="2000" b="1" dirty="0" smtClean="0">
                <a:solidFill>
                  <a:srgbClr val="FFC000"/>
                </a:solidFill>
              </a:rPr>
              <a:t> del </a:t>
            </a:r>
            <a:r>
              <a:rPr lang="en-US" sz="2000" b="1" dirty="0" err="1" smtClean="0">
                <a:solidFill>
                  <a:srgbClr val="FFC000"/>
                </a:solidFill>
              </a:rPr>
              <a:t>Pensamiento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Crítico</a:t>
            </a:r>
            <a:r>
              <a:rPr lang="en-US" sz="2000" b="1" dirty="0" smtClean="0">
                <a:solidFill>
                  <a:srgbClr val="FFC000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                     a) </a:t>
            </a:r>
            <a:r>
              <a:rPr lang="en-US" sz="2400" b="1" dirty="0" err="1" smtClean="0">
                <a:solidFill>
                  <a:srgbClr val="FFC000"/>
                </a:solidFill>
              </a:rPr>
              <a:t>Sopesar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las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evidencias</a:t>
            </a:r>
            <a:r>
              <a:rPr lang="en-US" sz="2400" b="1" dirty="0" smtClean="0">
                <a:solidFill>
                  <a:srgbClr val="FFC000"/>
                </a:solidFill>
              </a:rPr>
              <a:t>; 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                     b) </a:t>
            </a:r>
            <a:r>
              <a:rPr lang="en-US" sz="2400" b="1" dirty="0" err="1" smtClean="0">
                <a:solidFill>
                  <a:srgbClr val="FFC000"/>
                </a:solidFill>
              </a:rPr>
              <a:t>Pensar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acerca</a:t>
            </a:r>
            <a:r>
              <a:rPr lang="en-US" sz="2400" b="1" dirty="0" smtClean="0">
                <a:solidFill>
                  <a:srgbClr val="FFC000"/>
                </a:solidFill>
              </a:rPr>
              <a:t> del </a:t>
            </a:r>
            <a:r>
              <a:rPr lang="en-US" sz="2400" b="1" dirty="0" err="1" smtClean="0">
                <a:solidFill>
                  <a:srgbClr val="FFC000"/>
                </a:solidFill>
              </a:rPr>
              <a:t>razonamiento</a:t>
            </a:r>
            <a:r>
              <a:rPr lang="en-US" sz="2400" b="1" dirty="0" smtClean="0">
                <a:solidFill>
                  <a:srgbClr val="FFC000"/>
                </a:solidFill>
              </a:rPr>
              <a:t> y </a:t>
            </a:r>
            <a:r>
              <a:rPr lang="en-US" sz="2400" b="1" dirty="0" err="1" smtClean="0">
                <a:solidFill>
                  <a:srgbClr val="FFC000"/>
                </a:solidFill>
              </a:rPr>
              <a:t>conclusiones</a:t>
            </a:r>
            <a:r>
              <a:rPr lang="en-US" sz="2400" b="1" dirty="0" smtClean="0">
                <a:solidFill>
                  <a:srgbClr val="FFC000"/>
                </a:solidFill>
              </a:rPr>
              <a:t>; y, 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                     c) </a:t>
            </a:r>
            <a:r>
              <a:rPr lang="en-US" sz="2400" b="1" dirty="0" err="1" smtClean="0">
                <a:solidFill>
                  <a:srgbClr val="FFC000"/>
                </a:solidFill>
              </a:rPr>
              <a:t>Asegurarse</a:t>
            </a:r>
            <a:r>
              <a:rPr lang="en-US" sz="2400" b="1" dirty="0" smtClean="0">
                <a:solidFill>
                  <a:srgbClr val="FFC000"/>
                </a:solidFill>
              </a:rPr>
              <a:t> no </a:t>
            </a:r>
            <a:r>
              <a:rPr lang="en-US" sz="2400" b="1" dirty="0" err="1" smtClean="0">
                <a:solidFill>
                  <a:srgbClr val="FFC000"/>
                </a:solidFill>
              </a:rPr>
              <a:t>dejar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cabos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sueltos</a:t>
            </a:r>
            <a:r>
              <a:rPr lang="en-US" sz="2400" b="1" dirty="0" smtClean="0">
                <a:solidFill>
                  <a:srgbClr val="FFC000"/>
                </a:solidFill>
              </a:rPr>
              <a:t>.</a:t>
            </a:r>
          </a:p>
          <a:p>
            <a:endParaRPr lang="en-US" sz="2000" b="1" dirty="0" smtClean="0">
              <a:solidFill>
                <a:srgbClr val="FFC000"/>
              </a:solidFill>
            </a:endParaRPr>
          </a:p>
          <a:p>
            <a:r>
              <a:rPr lang="en-US" sz="1400" dirty="0" smtClean="0"/>
              <a:t>Critical Thinking Process: </a:t>
            </a:r>
            <a:r>
              <a:rPr lang="en-US" sz="1400" dirty="0"/>
              <a:t>Weigh each </a:t>
            </a:r>
            <a:r>
              <a:rPr lang="en-US" sz="1400" dirty="0" smtClean="0"/>
              <a:t>piece of </a:t>
            </a:r>
            <a:r>
              <a:rPr lang="en-US" sz="1400" dirty="0"/>
              <a:t>evidence you provide, think about your reasons and conclusions, and </a:t>
            </a:r>
            <a:r>
              <a:rPr lang="en-US" sz="1400" dirty="0" smtClean="0"/>
              <a:t>make sure </a:t>
            </a:r>
            <a:r>
              <a:rPr lang="en-US" sz="1400" dirty="0"/>
              <a:t>no point you make is out of line.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4" t="25787" r="34415" b="8617"/>
          <a:stretch/>
        </p:blipFill>
        <p:spPr bwMode="auto">
          <a:xfrm>
            <a:off x="4038600" y="2438400"/>
            <a:ext cx="3048000" cy="305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62000" y="2743200"/>
            <a:ext cx="259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Dibuje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contenidos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del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recuadro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central,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considere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sería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adecuado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acuerdo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lógica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ha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establecido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1200" dirty="0"/>
          </a:p>
          <a:p>
            <a:r>
              <a:rPr lang="en-US" sz="1200" dirty="0" smtClean="0"/>
              <a:t>Draw </a:t>
            </a:r>
            <a:r>
              <a:rPr lang="en-US" sz="1200" dirty="0"/>
              <a:t>the contents of the middle tile in accordance with </a:t>
            </a:r>
            <a:r>
              <a:rPr lang="en-US" sz="1200" dirty="0" smtClean="0"/>
              <a:t>the rules </a:t>
            </a:r>
            <a:r>
              <a:rPr lang="en-US" sz="1200" dirty="0"/>
              <a:t>of logic already established.</a:t>
            </a:r>
          </a:p>
        </p:txBody>
      </p:sp>
    </p:spTree>
    <p:extLst>
      <p:ext uri="{BB962C8B-B14F-4D97-AF65-F5344CB8AC3E}">
        <p14:creationId xmlns:p14="http://schemas.microsoft.com/office/powerpoint/2010/main" val="421367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1371600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Z B Y D W G T ?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n-US" sz="2000" b="1" dirty="0" err="1" smtClean="0">
                <a:solidFill>
                  <a:srgbClr val="FFC000"/>
                </a:solidFill>
              </a:rPr>
              <a:t>Cuáles</a:t>
            </a:r>
            <a:r>
              <a:rPr lang="en-US" sz="2000" b="1" dirty="0" smtClean="0">
                <a:solidFill>
                  <a:srgbClr val="FFC000"/>
                </a:solidFill>
              </a:rPr>
              <a:t> son la dos </a:t>
            </a:r>
            <a:r>
              <a:rPr lang="en-US" sz="2000" b="1" dirty="0" err="1" smtClean="0">
                <a:solidFill>
                  <a:srgbClr val="FFC000"/>
                </a:solidFill>
              </a:rPr>
              <a:t>letras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que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siguen</a:t>
            </a:r>
            <a:r>
              <a:rPr lang="en-US" sz="2000" b="1" dirty="0" smtClean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  <a:p>
            <a:r>
              <a:rPr lang="en-US" sz="1400" dirty="0"/>
              <a:t>Which two letters come next?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86000" y="2967335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12593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/>
              <a:t>(is to) 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35291</a:t>
            </a:r>
          </a:p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dirty="0" smtClean="0"/>
              <a:t> </a:t>
            </a:r>
            <a:r>
              <a:rPr lang="en-US" sz="1200" dirty="0" smtClean="0"/>
              <a:t>(and) 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29684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1200" dirty="0" smtClean="0"/>
              <a:t>(is to) 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46982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tanto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/>
              <a:t>(therefore) 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72936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n-US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/>
              <a:t>(is to)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509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1000" y="152400"/>
            <a:ext cx="8686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El </a:t>
            </a:r>
            <a:r>
              <a:rPr lang="en-US" b="1" dirty="0" err="1"/>
              <a:t>resultado</a:t>
            </a:r>
            <a:r>
              <a:rPr lang="en-US" b="1" dirty="0"/>
              <a:t>:</a:t>
            </a:r>
          </a:p>
          <a:p>
            <a:r>
              <a:rPr lang="es-ES" dirty="0"/>
              <a:t>Un pensador crítico y ejercitado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sz="2400" b="1" dirty="0">
                <a:solidFill>
                  <a:srgbClr val="FFC000"/>
                </a:solidFill>
              </a:rPr>
              <a:t>· Formula problemas y preguntas vitales, con claridad y precisión</a:t>
            </a:r>
            <a:r>
              <a:rPr lang="es-ES" sz="2400" b="1" dirty="0" smtClean="0">
                <a:solidFill>
                  <a:srgbClr val="FFC000"/>
                </a:solidFill>
              </a:rPr>
              <a:t>.</a:t>
            </a:r>
          </a:p>
          <a:p>
            <a:endParaRPr lang="es-ES" sz="2400" b="1" dirty="0">
              <a:solidFill>
                <a:srgbClr val="FFC000"/>
              </a:solidFill>
            </a:endParaRPr>
          </a:p>
          <a:p>
            <a:r>
              <a:rPr lang="es-ES" sz="2400" b="1" dirty="0">
                <a:solidFill>
                  <a:srgbClr val="FFC000"/>
                </a:solidFill>
              </a:rPr>
              <a:t>· Acumula y evalúa información relevante y usa ideas </a:t>
            </a:r>
            <a:r>
              <a:rPr lang="es-ES" sz="2400" b="1" dirty="0" smtClean="0">
                <a:solidFill>
                  <a:srgbClr val="FFC000"/>
                </a:solidFill>
              </a:rPr>
              <a:t>abstractas para </a:t>
            </a:r>
            <a:r>
              <a:rPr lang="es-ES" sz="2400" b="1" dirty="0">
                <a:solidFill>
                  <a:srgbClr val="FFC000"/>
                </a:solidFill>
              </a:rPr>
              <a:t>interpretar esa información efectivamente</a:t>
            </a:r>
            <a:r>
              <a:rPr lang="es-ES" sz="2400" b="1" dirty="0" smtClean="0">
                <a:solidFill>
                  <a:srgbClr val="FFC000"/>
                </a:solidFill>
              </a:rPr>
              <a:t>.</a:t>
            </a:r>
          </a:p>
          <a:p>
            <a:endParaRPr lang="es-ES" sz="2400" b="1" dirty="0">
              <a:solidFill>
                <a:srgbClr val="FFC000"/>
              </a:solidFill>
            </a:endParaRPr>
          </a:p>
          <a:p>
            <a:r>
              <a:rPr lang="es-ES" sz="2400" b="1" dirty="0">
                <a:solidFill>
                  <a:srgbClr val="FFC000"/>
                </a:solidFill>
              </a:rPr>
              <a:t>· Llega a conclusiones y soluciones, probándolas con criterios y</a:t>
            </a:r>
          </a:p>
          <a:p>
            <a:r>
              <a:rPr lang="en-US" sz="2400" b="1" dirty="0" err="1">
                <a:solidFill>
                  <a:srgbClr val="FFC000"/>
                </a:solidFill>
              </a:rPr>
              <a:t>estándares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relevantes</a:t>
            </a:r>
            <a:r>
              <a:rPr lang="en-US" sz="2400" b="1" dirty="0" smtClean="0">
                <a:solidFill>
                  <a:srgbClr val="FFC000"/>
                </a:solidFill>
              </a:rPr>
              <a:t>.</a:t>
            </a:r>
          </a:p>
          <a:p>
            <a:endParaRPr lang="en-US" sz="2400" b="1" dirty="0">
              <a:solidFill>
                <a:srgbClr val="FFC000"/>
              </a:solidFill>
            </a:endParaRPr>
          </a:p>
          <a:p>
            <a:r>
              <a:rPr lang="es-ES" sz="2400" b="1" dirty="0">
                <a:solidFill>
                  <a:srgbClr val="FFC000"/>
                </a:solidFill>
              </a:rPr>
              <a:t>· Piensa con una mente abierta dentro de los sistemas alternos de</a:t>
            </a:r>
          </a:p>
          <a:p>
            <a:r>
              <a:rPr lang="es-ES" sz="2400" b="1" dirty="0">
                <a:solidFill>
                  <a:srgbClr val="FFC000"/>
                </a:solidFill>
              </a:rPr>
              <a:t>pensamiento; reconoce y evalúa, según es necesario, los supuestos</a:t>
            </a:r>
            <a:r>
              <a:rPr lang="es-ES" sz="2400" b="1" dirty="0" smtClean="0">
                <a:solidFill>
                  <a:srgbClr val="FFC000"/>
                </a:solidFill>
              </a:rPr>
              <a:t>, implicaciones </a:t>
            </a:r>
            <a:r>
              <a:rPr lang="es-ES" sz="2400" b="1" dirty="0">
                <a:solidFill>
                  <a:srgbClr val="FFC000"/>
                </a:solidFill>
              </a:rPr>
              <a:t>y consecuencias prácticas </a:t>
            </a:r>
            <a:r>
              <a:rPr lang="es-ES" sz="2400" b="1" dirty="0" smtClean="0">
                <a:solidFill>
                  <a:srgbClr val="FFC000"/>
                </a:solidFill>
              </a:rPr>
              <a:t>y</a:t>
            </a:r>
          </a:p>
          <a:p>
            <a:endParaRPr lang="es-ES" sz="2400" b="1" dirty="0">
              <a:solidFill>
                <a:srgbClr val="FFC000"/>
              </a:solidFill>
            </a:endParaRPr>
          </a:p>
          <a:p>
            <a:r>
              <a:rPr lang="es-ES" sz="2400" b="1" dirty="0">
                <a:solidFill>
                  <a:srgbClr val="FFC000"/>
                </a:solidFill>
              </a:rPr>
              <a:t>· Al idear soluciones a problemas complejos, se comunica</a:t>
            </a:r>
          </a:p>
          <a:p>
            <a:r>
              <a:rPr lang="en-US" sz="2400" b="1" dirty="0" err="1">
                <a:solidFill>
                  <a:srgbClr val="FFC000"/>
                </a:solidFill>
              </a:rPr>
              <a:t>efectivamente</a:t>
            </a:r>
            <a:r>
              <a:rPr lang="en-US" sz="2400" b="1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0892720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181</TotalTime>
  <Words>623</Words>
  <Application>Microsoft Office PowerPoint</Application>
  <PresentationFormat>Presentación en pantalla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Horizonte</vt:lpstr>
      <vt:lpstr>INVESTIGACION APLICADA.         Jose luis ibave gonzalez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Ibave</dc:creator>
  <cp:lastModifiedBy>Ibave</cp:lastModifiedBy>
  <cp:revision>27</cp:revision>
  <dcterms:created xsi:type="dcterms:W3CDTF">2012-08-14T16:53:25Z</dcterms:created>
  <dcterms:modified xsi:type="dcterms:W3CDTF">2013-02-11T05:41:03Z</dcterms:modified>
</cp:coreProperties>
</file>