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80DF-D9D7-49CB-B92C-E2A6BE0B860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B748-2C7C-42DB-9953-E83819DDB26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Desarrollo del Problema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(Meses de Recuperación de Mujeres Stress post-Traumático)</a:t>
            </a:r>
            <a:endParaRPr kumimoji="0" lang="es-MX" sz="3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66"/>
          <p:cNvGraphicFramePr>
            <a:graphicFrameLocks/>
          </p:cNvGraphicFramePr>
          <p:nvPr/>
        </p:nvGraphicFramePr>
        <p:xfrm>
          <a:off x="685800" y="1426464"/>
          <a:ext cx="7772400" cy="489813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0287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Atención en Clínica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Especializada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Atención en Grupos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de Apoyo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Virtual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Presencial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Virtual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B0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Apoyo de la Familia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(Alta Autoestima)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A1B1C1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1, 2, 3, 1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Suma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A1B0C1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5, 4, 6, 5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A0B1C1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4, 2, 5, 2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A0B0C1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7, 6, 7, 6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No Compromiso  Familiar 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(Impacto a la Autoestima)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C0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A1B1C0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3, 3, 4, 5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A1B0C0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4, 7, 5, 6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A0B1C0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6, 5, 6, 7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A0B0C0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MX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8, 5, 7, 8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Σ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kumimoji="1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33 Marcador de fecha"/>
          <p:cNvSpPr>
            <a:spLocks noGrp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/>
          <a:p>
            <a:fld id="{E28BCE95-91B0-4BD9-A608-A770B8D35F4A}" type="datetime1">
              <a:rPr lang="en-US" smtClean="0"/>
              <a:pPr/>
              <a:t>2/22/2012</a:t>
            </a:fld>
            <a:endParaRPr lang="en-US" dirty="0" smtClean="0"/>
          </a:p>
        </p:txBody>
      </p:sp>
      <p:sp>
        <p:nvSpPr>
          <p:cNvPr id="7" name="3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180AE9E6-D955-450E-BEAF-8CF0ADB150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" name="3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smtClean="0"/>
              <a:t>Jose luis Ibave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80110" y="193675"/>
            <a:ext cx="7578090" cy="1143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Desarrollo del Problema</a:t>
            </a: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52400" y="1600200"/>
            <a:ext cx="8915400" cy="4343400"/>
            <a:chOff x="144" y="1008"/>
            <a:chExt cx="5616" cy="2736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1008"/>
              <a:ext cx="5616" cy="2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29" name="Group 205"/>
            <p:cNvGrpSpPr>
              <a:grpSpLocks/>
            </p:cNvGrpSpPr>
            <p:nvPr/>
          </p:nvGrpSpPr>
          <p:grpSpPr bwMode="auto">
            <a:xfrm>
              <a:off x="144" y="1121"/>
              <a:ext cx="5616" cy="2623"/>
              <a:chOff x="144" y="1121"/>
              <a:chExt cx="5616" cy="2623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1013" y="1128"/>
                <a:ext cx="1432" cy="113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2852" y="1128"/>
                <a:ext cx="1130" cy="113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1013" y="1241"/>
                <a:ext cx="1432" cy="11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2852" y="1241"/>
                <a:ext cx="1130" cy="11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149" y="1466"/>
                <a:ext cx="864" cy="459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1013" y="2377"/>
                <a:ext cx="1432" cy="113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2852" y="2377"/>
                <a:ext cx="1130" cy="113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1013" y="2490"/>
                <a:ext cx="1432" cy="11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2852" y="2490"/>
                <a:ext cx="1130" cy="11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149" y="2716"/>
                <a:ext cx="864" cy="452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333" y="3400"/>
                <a:ext cx="613" cy="113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333" y="3513"/>
                <a:ext cx="613" cy="113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343" y="1134"/>
                <a:ext cx="447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Suma Parcial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992" y="1134"/>
                <a:ext cx="68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Cálculo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Medias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1008" y="1247"/>
                <a:ext cx="47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Presencial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1450" y="1241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"B1"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1776" y="1247"/>
                <a:ext cx="25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Virtual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078" y="1241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"B0"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2832" y="1247"/>
                <a:ext cx="45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Presencial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3268" y="1241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"B1"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3504" y="1247"/>
                <a:ext cx="25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Virtual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3751" y="1241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"B0"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1314" y="1473"/>
                <a:ext cx="5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2028" y="1473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3138" y="1473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3700" y="1473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605" y="1473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1314" y="1586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2028" y="1586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3138" y="1586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3700" y="1586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4605" y="1586"/>
                <a:ext cx="11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1314" y="1699"/>
                <a:ext cx="5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2028" y="1699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/>
            </p:nvSpPr>
            <p:spPr bwMode="auto">
              <a:xfrm>
                <a:off x="3138" y="1699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/>
            </p:nvSpPr>
            <p:spPr bwMode="auto">
              <a:xfrm>
                <a:off x="3700" y="1699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/>
            </p:nvSpPr>
            <p:spPr bwMode="auto">
              <a:xfrm>
                <a:off x="4605" y="1699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/>
            </p:nvSpPr>
            <p:spPr bwMode="auto">
              <a:xfrm>
                <a:off x="1314" y="1812"/>
                <a:ext cx="5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/>
            </p:nvSpPr>
            <p:spPr bwMode="auto">
              <a:xfrm>
                <a:off x="2028" y="181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3138" y="181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/>
            </p:nvSpPr>
            <p:spPr bwMode="auto">
              <a:xfrm>
                <a:off x="3700" y="181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/>
            </p:nvSpPr>
            <p:spPr bwMode="auto">
              <a:xfrm>
                <a:off x="4605" y="1812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auto">
              <a:xfrm>
                <a:off x="382" y="2038"/>
                <a:ext cx="482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Suma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parcial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auto">
              <a:xfrm>
                <a:off x="1299" y="2038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07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auto">
              <a:xfrm>
                <a:off x="2013" y="2038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3118" y="2038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3685" y="2038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/>
            </p:nvSpPr>
            <p:spPr bwMode="auto">
              <a:xfrm>
                <a:off x="4605" y="2038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5268" y="2038"/>
                <a:ext cx="2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4.375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/>
            </p:nvSpPr>
            <p:spPr bwMode="auto">
              <a:xfrm>
                <a:off x="4343" y="2383"/>
                <a:ext cx="447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Suma Parcial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/>
            </p:nvSpPr>
            <p:spPr bwMode="auto">
              <a:xfrm>
                <a:off x="1008" y="2490"/>
                <a:ext cx="47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Presencial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1450" y="2490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"B1"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/>
            </p:nvSpPr>
            <p:spPr bwMode="auto">
              <a:xfrm>
                <a:off x="1776" y="2490"/>
                <a:ext cx="25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Virtual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2078" y="2490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"B0"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2862" y="2490"/>
                <a:ext cx="45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err="1" smtClean="0">
                    <a:latin typeface="Arial" pitchFamily="34" charset="0"/>
                    <a:cs typeface="Arial" pitchFamily="34" charset="0"/>
                  </a:rPr>
                  <a:t>Presencial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/>
            </p:nvSpPr>
            <p:spPr bwMode="auto">
              <a:xfrm>
                <a:off x="3306" y="2490"/>
                <a:ext cx="15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B1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/>
            </p:nvSpPr>
            <p:spPr bwMode="auto">
              <a:xfrm>
                <a:off x="3394" y="2490"/>
                <a:ext cx="55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3493" y="2490"/>
                <a:ext cx="25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Virtual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7" name="Rectangle 63"/>
              <p:cNvSpPr>
                <a:spLocks noChangeArrowheads="1"/>
              </p:cNvSpPr>
              <p:nvPr/>
            </p:nvSpPr>
            <p:spPr bwMode="auto">
              <a:xfrm>
                <a:off x="3788" y="2490"/>
                <a:ext cx="19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"B0"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/>
            </p:nvSpPr>
            <p:spPr bwMode="auto">
              <a:xfrm>
                <a:off x="1314" y="272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/>
            </p:nvSpPr>
            <p:spPr bwMode="auto">
              <a:xfrm>
                <a:off x="2028" y="272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3138" y="272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/>
            </p:nvSpPr>
            <p:spPr bwMode="auto">
              <a:xfrm>
                <a:off x="3700" y="2722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4605" y="2722"/>
                <a:ext cx="11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1314" y="2835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2028" y="2835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3138" y="2835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/>
            </p:nvSpPr>
            <p:spPr bwMode="auto">
              <a:xfrm>
                <a:off x="3700" y="2835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7" name="Rectangle 73"/>
              <p:cNvSpPr>
                <a:spLocks noChangeArrowheads="1"/>
              </p:cNvSpPr>
              <p:nvPr/>
            </p:nvSpPr>
            <p:spPr bwMode="auto">
              <a:xfrm>
                <a:off x="4605" y="2835"/>
                <a:ext cx="11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/>
            </p:nvSpPr>
            <p:spPr bwMode="auto">
              <a:xfrm>
                <a:off x="1314" y="2948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/>
            </p:nvSpPr>
            <p:spPr bwMode="auto">
              <a:xfrm>
                <a:off x="2028" y="2948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0" name="Rectangle 76"/>
              <p:cNvSpPr>
                <a:spLocks noChangeArrowheads="1"/>
              </p:cNvSpPr>
              <p:nvPr/>
            </p:nvSpPr>
            <p:spPr bwMode="auto">
              <a:xfrm>
                <a:off x="3138" y="2948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1" name="Rectangle 77"/>
              <p:cNvSpPr>
                <a:spLocks noChangeArrowheads="1"/>
              </p:cNvSpPr>
              <p:nvPr/>
            </p:nvSpPr>
            <p:spPr bwMode="auto">
              <a:xfrm>
                <a:off x="3700" y="2948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/>
            </p:nvSpPr>
            <p:spPr bwMode="auto">
              <a:xfrm>
                <a:off x="4605" y="2948"/>
                <a:ext cx="11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/>
            </p:nvSpPr>
            <p:spPr bwMode="auto">
              <a:xfrm>
                <a:off x="1314" y="3061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4" name="Rectangle 80"/>
              <p:cNvSpPr>
                <a:spLocks noChangeArrowheads="1"/>
              </p:cNvSpPr>
              <p:nvPr/>
            </p:nvSpPr>
            <p:spPr bwMode="auto">
              <a:xfrm>
                <a:off x="2028" y="3061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5" name="Rectangle 81"/>
              <p:cNvSpPr>
                <a:spLocks noChangeArrowheads="1"/>
              </p:cNvSpPr>
              <p:nvPr/>
            </p:nvSpPr>
            <p:spPr bwMode="auto">
              <a:xfrm>
                <a:off x="3138" y="3061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/>
            </p:nvSpPr>
            <p:spPr bwMode="auto">
              <a:xfrm>
                <a:off x="3700" y="3061"/>
                <a:ext cx="7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/>
            </p:nvSpPr>
            <p:spPr bwMode="auto">
              <a:xfrm>
                <a:off x="4605" y="3061"/>
                <a:ext cx="111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/>
            </p:nvSpPr>
            <p:spPr bwMode="auto">
              <a:xfrm>
                <a:off x="384" y="3287"/>
                <a:ext cx="482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Suma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parcial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9" name="Rectangle 85"/>
              <p:cNvSpPr>
                <a:spLocks noChangeArrowheads="1"/>
              </p:cNvSpPr>
              <p:nvPr/>
            </p:nvSpPr>
            <p:spPr bwMode="auto">
              <a:xfrm>
                <a:off x="1299" y="3287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0" name="Rectangle 86"/>
              <p:cNvSpPr>
                <a:spLocks noChangeArrowheads="1"/>
              </p:cNvSpPr>
              <p:nvPr/>
            </p:nvSpPr>
            <p:spPr bwMode="auto">
              <a:xfrm>
                <a:off x="2013" y="3287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1" name="Rectangle 87"/>
              <p:cNvSpPr>
                <a:spLocks noChangeArrowheads="1"/>
              </p:cNvSpPr>
              <p:nvPr/>
            </p:nvSpPr>
            <p:spPr bwMode="auto">
              <a:xfrm>
                <a:off x="3118" y="3287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/>
            </p:nvSpPr>
            <p:spPr bwMode="auto">
              <a:xfrm>
                <a:off x="3685" y="3287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/>
            </p:nvSpPr>
            <p:spPr bwMode="auto">
              <a:xfrm>
                <a:off x="4605" y="3287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/>
            </p:nvSpPr>
            <p:spPr bwMode="auto">
              <a:xfrm>
                <a:off x="5248" y="3287"/>
                <a:ext cx="25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5.5625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/>
            </p:nvSpPr>
            <p:spPr bwMode="auto">
              <a:xfrm>
                <a:off x="4560" y="3484"/>
                <a:ext cx="188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155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/>
            </p:nvSpPr>
            <p:spPr bwMode="auto">
              <a:xfrm>
                <a:off x="432" y="3513"/>
                <a:ext cx="51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Suma Total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/>
            </p:nvSpPr>
            <p:spPr bwMode="auto">
              <a:xfrm>
                <a:off x="1299" y="3513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/>
            </p:nvSpPr>
            <p:spPr bwMode="auto">
              <a:xfrm>
                <a:off x="2013" y="3513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9" name="Rectangle 95"/>
              <p:cNvSpPr>
                <a:spLocks noChangeArrowheads="1"/>
              </p:cNvSpPr>
              <p:nvPr/>
            </p:nvSpPr>
            <p:spPr bwMode="auto">
              <a:xfrm>
                <a:off x="3118" y="3513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0" name="Rectangle 96"/>
              <p:cNvSpPr>
                <a:spLocks noChangeArrowheads="1"/>
              </p:cNvSpPr>
              <p:nvPr/>
            </p:nvSpPr>
            <p:spPr bwMode="auto">
              <a:xfrm>
                <a:off x="3685" y="3513"/>
                <a:ext cx="11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1" name="Rectangle 97"/>
              <p:cNvSpPr>
                <a:spLocks noChangeArrowheads="1"/>
              </p:cNvSpPr>
              <p:nvPr/>
            </p:nvSpPr>
            <p:spPr bwMode="auto">
              <a:xfrm>
                <a:off x="4320" y="3618"/>
                <a:ext cx="583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Sumatoria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de Xi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2" name="Rectangle 98"/>
              <p:cNvSpPr>
                <a:spLocks noChangeArrowheads="1"/>
              </p:cNvSpPr>
              <p:nvPr/>
            </p:nvSpPr>
            <p:spPr bwMode="auto">
              <a:xfrm>
                <a:off x="234" y="1579"/>
                <a:ext cx="663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Apoyo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Familia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3" name="Rectangle 99"/>
              <p:cNvSpPr>
                <a:spLocks noChangeArrowheads="1"/>
              </p:cNvSpPr>
              <p:nvPr/>
            </p:nvSpPr>
            <p:spPr bwMode="auto">
              <a:xfrm>
                <a:off x="506" y="1699"/>
                <a:ext cx="21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“C1"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4" name="Rectangle 100"/>
              <p:cNvSpPr>
                <a:spLocks noChangeArrowheads="1"/>
              </p:cNvSpPr>
              <p:nvPr/>
            </p:nvSpPr>
            <p:spPr bwMode="auto">
              <a:xfrm>
                <a:off x="1124" y="2383"/>
                <a:ext cx="42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Clínica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5" name="Rectangle 101"/>
              <p:cNvSpPr>
                <a:spLocks noChangeArrowheads="1"/>
              </p:cNvSpPr>
              <p:nvPr/>
            </p:nvSpPr>
            <p:spPr bwMode="auto">
              <a:xfrm>
                <a:off x="2168" y="2377"/>
                <a:ext cx="245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“A1"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" name="Rectangle 102"/>
              <p:cNvSpPr>
                <a:spLocks noChangeArrowheads="1"/>
              </p:cNvSpPr>
              <p:nvPr/>
            </p:nvSpPr>
            <p:spPr bwMode="auto">
              <a:xfrm>
                <a:off x="2922" y="1134"/>
                <a:ext cx="84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Grupo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de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Apoyo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" name="Rectangle 103"/>
              <p:cNvSpPr>
                <a:spLocks noChangeArrowheads="1"/>
              </p:cNvSpPr>
              <p:nvPr/>
            </p:nvSpPr>
            <p:spPr bwMode="auto">
              <a:xfrm>
                <a:off x="3766" y="1128"/>
                <a:ext cx="21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“A0"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" name="Rectangle 104"/>
              <p:cNvSpPr>
                <a:spLocks noChangeArrowheads="1"/>
              </p:cNvSpPr>
              <p:nvPr/>
            </p:nvSpPr>
            <p:spPr bwMode="auto">
              <a:xfrm>
                <a:off x="1124" y="1134"/>
                <a:ext cx="45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Cíinica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" name="Rectangle 105"/>
              <p:cNvSpPr>
                <a:spLocks noChangeArrowheads="1"/>
              </p:cNvSpPr>
              <p:nvPr/>
            </p:nvSpPr>
            <p:spPr bwMode="auto">
              <a:xfrm>
                <a:off x="2188" y="1128"/>
                <a:ext cx="21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“A1"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" name="Rectangle 106"/>
              <p:cNvSpPr>
                <a:spLocks noChangeArrowheads="1"/>
              </p:cNvSpPr>
              <p:nvPr/>
            </p:nvSpPr>
            <p:spPr bwMode="auto">
              <a:xfrm>
                <a:off x="2922" y="2383"/>
                <a:ext cx="75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Grupo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de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Apoyo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1" name="Rectangle 107"/>
              <p:cNvSpPr>
                <a:spLocks noChangeArrowheads="1"/>
              </p:cNvSpPr>
              <p:nvPr/>
            </p:nvSpPr>
            <p:spPr bwMode="auto">
              <a:xfrm>
                <a:off x="3746" y="2377"/>
                <a:ext cx="245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“A0"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2" name="Rectangle 108"/>
              <p:cNvSpPr>
                <a:spLocks noChangeArrowheads="1"/>
              </p:cNvSpPr>
              <p:nvPr/>
            </p:nvSpPr>
            <p:spPr bwMode="auto">
              <a:xfrm>
                <a:off x="360" y="2829"/>
                <a:ext cx="50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Sin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Apoyo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3" name="Rectangle 109"/>
              <p:cNvSpPr>
                <a:spLocks noChangeArrowheads="1"/>
              </p:cNvSpPr>
              <p:nvPr/>
            </p:nvSpPr>
            <p:spPr bwMode="auto">
              <a:xfrm>
                <a:off x="501" y="2948"/>
                <a:ext cx="245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“C0"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4" name="Rectangle 110"/>
              <p:cNvSpPr>
                <a:spLocks noChangeArrowheads="1"/>
              </p:cNvSpPr>
              <p:nvPr/>
            </p:nvSpPr>
            <p:spPr bwMode="auto">
              <a:xfrm>
                <a:off x="5040" y="1900"/>
                <a:ext cx="615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media =66/16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5" name="Rectangle 111"/>
              <p:cNvSpPr>
                <a:spLocks noChangeArrowheads="1"/>
              </p:cNvSpPr>
              <p:nvPr/>
            </p:nvSpPr>
            <p:spPr bwMode="auto">
              <a:xfrm>
                <a:off x="5088" y="3138"/>
                <a:ext cx="502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media =89/16 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6" name="Line 112"/>
              <p:cNvSpPr>
                <a:spLocks noChangeShapeType="1"/>
              </p:cNvSpPr>
              <p:nvPr/>
            </p:nvSpPr>
            <p:spPr bwMode="auto">
              <a:xfrm>
                <a:off x="1018" y="1121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/>
            </p:nvSpPr>
            <p:spPr bwMode="auto">
              <a:xfrm>
                <a:off x="1018" y="1121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Line 114"/>
              <p:cNvSpPr>
                <a:spLocks noChangeShapeType="1"/>
              </p:cNvSpPr>
              <p:nvPr/>
            </p:nvSpPr>
            <p:spPr bwMode="auto">
              <a:xfrm>
                <a:off x="2852" y="1121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Rectangle 115"/>
              <p:cNvSpPr>
                <a:spLocks noChangeArrowheads="1"/>
              </p:cNvSpPr>
              <p:nvPr/>
            </p:nvSpPr>
            <p:spPr bwMode="auto">
              <a:xfrm>
                <a:off x="2852" y="1121"/>
                <a:ext cx="1135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Line 116"/>
              <p:cNvSpPr>
                <a:spLocks noChangeShapeType="1"/>
              </p:cNvSpPr>
              <p:nvPr/>
            </p:nvSpPr>
            <p:spPr bwMode="auto">
              <a:xfrm>
                <a:off x="1018" y="1234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/>
            </p:nvSpPr>
            <p:spPr bwMode="auto">
              <a:xfrm>
                <a:off x="1018" y="1234"/>
                <a:ext cx="142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Line 118"/>
              <p:cNvSpPr>
                <a:spLocks noChangeShapeType="1"/>
              </p:cNvSpPr>
              <p:nvPr/>
            </p:nvSpPr>
            <p:spPr bwMode="auto">
              <a:xfrm>
                <a:off x="2852" y="1234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Rectangle 119"/>
              <p:cNvSpPr>
                <a:spLocks noChangeArrowheads="1"/>
              </p:cNvSpPr>
              <p:nvPr/>
            </p:nvSpPr>
            <p:spPr bwMode="auto">
              <a:xfrm>
                <a:off x="2852" y="1234"/>
                <a:ext cx="1135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Line 120"/>
              <p:cNvSpPr>
                <a:spLocks noChangeShapeType="1"/>
              </p:cNvSpPr>
              <p:nvPr/>
            </p:nvSpPr>
            <p:spPr bwMode="auto">
              <a:xfrm>
                <a:off x="1018" y="1347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Rectangle 121"/>
              <p:cNvSpPr>
                <a:spLocks noChangeArrowheads="1"/>
              </p:cNvSpPr>
              <p:nvPr/>
            </p:nvSpPr>
            <p:spPr bwMode="auto">
              <a:xfrm>
                <a:off x="1018" y="1347"/>
                <a:ext cx="142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Line 122"/>
              <p:cNvSpPr>
                <a:spLocks noChangeShapeType="1"/>
              </p:cNvSpPr>
              <p:nvPr/>
            </p:nvSpPr>
            <p:spPr bwMode="auto">
              <a:xfrm>
                <a:off x="1008" y="1121"/>
                <a:ext cx="1" cy="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Rectangle 123"/>
              <p:cNvSpPr>
                <a:spLocks noChangeArrowheads="1"/>
              </p:cNvSpPr>
              <p:nvPr/>
            </p:nvSpPr>
            <p:spPr bwMode="auto">
              <a:xfrm>
                <a:off x="1008" y="1121"/>
                <a:ext cx="10" cy="2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/>
            </p:nvSpPr>
            <p:spPr bwMode="auto">
              <a:xfrm>
                <a:off x="1646" y="1247"/>
                <a:ext cx="1" cy="1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Rectangle 125"/>
              <p:cNvSpPr>
                <a:spLocks noChangeArrowheads="1"/>
              </p:cNvSpPr>
              <p:nvPr/>
            </p:nvSpPr>
            <p:spPr bwMode="auto">
              <a:xfrm>
                <a:off x="1646" y="1247"/>
                <a:ext cx="10" cy="1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/>
            </p:nvSpPr>
            <p:spPr bwMode="auto">
              <a:xfrm>
                <a:off x="2440" y="1128"/>
                <a:ext cx="1" cy="23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Rectangle 127"/>
              <p:cNvSpPr>
                <a:spLocks noChangeArrowheads="1"/>
              </p:cNvSpPr>
              <p:nvPr/>
            </p:nvSpPr>
            <p:spPr bwMode="auto">
              <a:xfrm>
                <a:off x="2440" y="1128"/>
                <a:ext cx="5" cy="2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/>
            </p:nvSpPr>
            <p:spPr bwMode="auto">
              <a:xfrm>
                <a:off x="149" y="1460"/>
                <a:ext cx="229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Rectangle 129"/>
              <p:cNvSpPr>
                <a:spLocks noChangeArrowheads="1"/>
              </p:cNvSpPr>
              <p:nvPr/>
            </p:nvSpPr>
            <p:spPr bwMode="auto">
              <a:xfrm>
                <a:off x="149" y="1460"/>
                <a:ext cx="2296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/>
            </p:nvSpPr>
            <p:spPr bwMode="auto">
              <a:xfrm>
                <a:off x="2847" y="1121"/>
                <a:ext cx="1" cy="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Rectangle 131"/>
              <p:cNvSpPr>
                <a:spLocks noChangeArrowheads="1"/>
              </p:cNvSpPr>
              <p:nvPr/>
            </p:nvSpPr>
            <p:spPr bwMode="auto">
              <a:xfrm>
                <a:off x="2847" y="1121"/>
                <a:ext cx="5" cy="2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/>
            </p:nvSpPr>
            <p:spPr bwMode="auto">
              <a:xfrm>
                <a:off x="3449" y="1247"/>
                <a:ext cx="1" cy="1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Rectangle 133"/>
              <p:cNvSpPr>
                <a:spLocks noChangeArrowheads="1"/>
              </p:cNvSpPr>
              <p:nvPr/>
            </p:nvSpPr>
            <p:spPr bwMode="auto">
              <a:xfrm>
                <a:off x="3449" y="1247"/>
                <a:ext cx="10" cy="1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/>
            </p:nvSpPr>
            <p:spPr bwMode="auto">
              <a:xfrm>
                <a:off x="3982" y="1128"/>
                <a:ext cx="1" cy="23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Rectangle 135"/>
              <p:cNvSpPr>
                <a:spLocks noChangeArrowheads="1"/>
              </p:cNvSpPr>
              <p:nvPr/>
            </p:nvSpPr>
            <p:spPr bwMode="auto">
              <a:xfrm>
                <a:off x="3982" y="1128"/>
                <a:ext cx="5" cy="2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/>
            </p:nvSpPr>
            <p:spPr bwMode="auto">
              <a:xfrm>
                <a:off x="2852" y="1460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Rectangle 137"/>
              <p:cNvSpPr>
                <a:spLocks noChangeArrowheads="1"/>
              </p:cNvSpPr>
              <p:nvPr/>
            </p:nvSpPr>
            <p:spPr bwMode="auto">
              <a:xfrm>
                <a:off x="2852" y="1460"/>
                <a:ext cx="1135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/>
            </p:nvSpPr>
            <p:spPr bwMode="auto">
              <a:xfrm>
                <a:off x="4328" y="1121"/>
                <a:ext cx="1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139"/>
              <p:cNvSpPr>
                <a:spLocks noChangeArrowheads="1"/>
              </p:cNvSpPr>
              <p:nvPr/>
            </p:nvSpPr>
            <p:spPr bwMode="auto">
              <a:xfrm>
                <a:off x="4328" y="1121"/>
                <a:ext cx="5" cy="12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/>
            </p:nvSpPr>
            <p:spPr bwMode="auto">
              <a:xfrm>
                <a:off x="4946" y="1128"/>
                <a:ext cx="1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Rectangle 141"/>
              <p:cNvSpPr>
                <a:spLocks noChangeArrowheads="1"/>
              </p:cNvSpPr>
              <p:nvPr/>
            </p:nvSpPr>
            <p:spPr bwMode="auto">
              <a:xfrm>
                <a:off x="4946" y="1128"/>
                <a:ext cx="5" cy="1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/>
            </p:nvSpPr>
            <p:spPr bwMode="auto">
              <a:xfrm>
                <a:off x="1018" y="1573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Rectangle 143"/>
              <p:cNvSpPr>
                <a:spLocks noChangeArrowheads="1"/>
              </p:cNvSpPr>
              <p:nvPr/>
            </p:nvSpPr>
            <p:spPr bwMode="auto">
              <a:xfrm>
                <a:off x="1018" y="1573"/>
                <a:ext cx="142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/>
            </p:nvSpPr>
            <p:spPr bwMode="auto">
              <a:xfrm>
                <a:off x="2852" y="1573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145"/>
              <p:cNvSpPr>
                <a:spLocks noChangeArrowheads="1"/>
              </p:cNvSpPr>
              <p:nvPr/>
            </p:nvSpPr>
            <p:spPr bwMode="auto">
              <a:xfrm>
                <a:off x="2852" y="1573"/>
                <a:ext cx="1135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/>
            </p:nvSpPr>
            <p:spPr bwMode="auto">
              <a:xfrm>
                <a:off x="1018" y="1692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Rectangle 147"/>
              <p:cNvSpPr>
                <a:spLocks noChangeArrowheads="1"/>
              </p:cNvSpPr>
              <p:nvPr/>
            </p:nvSpPr>
            <p:spPr bwMode="auto">
              <a:xfrm>
                <a:off x="1018" y="1692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/>
            </p:nvSpPr>
            <p:spPr bwMode="auto">
              <a:xfrm>
                <a:off x="2852" y="1692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Rectangle 149"/>
              <p:cNvSpPr>
                <a:spLocks noChangeArrowheads="1"/>
              </p:cNvSpPr>
              <p:nvPr/>
            </p:nvSpPr>
            <p:spPr bwMode="auto">
              <a:xfrm>
                <a:off x="2852" y="1692"/>
                <a:ext cx="1135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/>
            </p:nvSpPr>
            <p:spPr bwMode="auto">
              <a:xfrm>
                <a:off x="1018" y="1805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Rectangle 151"/>
              <p:cNvSpPr>
                <a:spLocks noChangeArrowheads="1"/>
              </p:cNvSpPr>
              <p:nvPr/>
            </p:nvSpPr>
            <p:spPr bwMode="auto">
              <a:xfrm>
                <a:off x="1018" y="1805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/>
            </p:nvSpPr>
            <p:spPr bwMode="auto">
              <a:xfrm>
                <a:off x="2852" y="1805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Rectangle 153"/>
              <p:cNvSpPr>
                <a:spLocks noChangeArrowheads="1"/>
              </p:cNvSpPr>
              <p:nvPr/>
            </p:nvSpPr>
            <p:spPr bwMode="auto">
              <a:xfrm>
                <a:off x="2852" y="1805"/>
                <a:ext cx="1135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/>
            </p:nvSpPr>
            <p:spPr bwMode="auto">
              <a:xfrm>
                <a:off x="149" y="1918"/>
                <a:ext cx="229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Rectangle 155"/>
              <p:cNvSpPr>
                <a:spLocks noChangeArrowheads="1"/>
              </p:cNvSpPr>
              <p:nvPr/>
            </p:nvSpPr>
            <p:spPr bwMode="auto">
              <a:xfrm>
                <a:off x="149" y="1918"/>
                <a:ext cx="2296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/>
            </p:nvSpPr>
            <p:spPr bwMode="auto">
              <a:xfrm>
                <a:off x="2852" y="1918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Rectangle 157"/>
              <p:cNvSpPr>
                <a:spLocks noChangeArrowheads="1"/>
              </p:cNvSpPr>
              <p:nvPr/>
            </p:nvSpPr>
            <p:spPr bwMode="auto">
              <a:xfrm>
                <a:off x="2852" y="1918"/>
                <a:ext cx="1135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/>
            </p:nvSpPr>
            <p:spPr bwMode="auto">
              <a:xfrm>
                <a:off x="1008" y="1473"/>
                <a:ext cx="1" cy="4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Rectangle 159"/>
              <p:cNvSpPr>
                <a:spLocks noChangeArrowheads="1"/>
              </p:cNvSpPr>
              <p:nvPr/>
            </p:nvSpPr>
            <p:spPr bwMode="auto">
              <a:xfrm>
                <a:off x="1008" y="1473"/>
                <a:ext cx="10" cy="4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/>
            </p:nvSpPr>
            <p:spPr bwMode="auto">
              <a:xfrm>
                <a:off x="1646" y="1473"/>
                <a:ext cx="1" cy="4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Rectangle 161"/>
              <p:cNvSpPr>
                <a:spLocks noChangeArrowheads="1"/>
              </p:cNvSpPr>
              <p:nvPr/>
            </p:nvSpPr>
            <p:spPr bwMode="auto">
              <a:xfrm>
                <a:off x="1646" y="1473"/>
                <a:ext cx="10" cy="4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/>
            </p:nvSpPr>
            <p:spPr bwMode="auto">
              <a:xfrm>
                <a:off x="2440" y="1473"/>
                <a:ext cx="1" cy="4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Rectangle 163"/>
              <p:cNvSpPr>
                <a:spLocks noChangeArrowheads="1"/>
              </p:cNvSpPr>
              <p:nvPr/>
            </p:nvSpPr>
            <p:spPr bwMode="auto">
              <a:xfrm>
                <a:off x="2440" y="1473"/>
                <a:ext cx="5" cy="4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/>
            </p:nvSpPr>
            <p:spPr bwMode="auto">
              <a:xfrm>
                <a:off x="1018" y="2031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Rectangle 165"/>
              <p:cNvSpPr>
                <a:spLocks noChangeArrowheads="1"/>
              </p:cNvSpPr>
              <p:nvPr/>
            </p:nvSpPr>
            <p:spPr bwMode="auto">
              <a:xfrm>
                <a:off x="1018" y="2031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/>
            </p:nvSpPr>
            <p:spPr bwMode="auto">
              <a:xfrm>
                <a:off x="2847" y="1460"/>
                <a:ext cx="1" cy="4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Rectangle 167"/>
              <p:cNvSpPr>
                <a:spLocks noChangeArrowheads="1"/>
              </p:cNvSpPr>
              <p:nvPr/>
            </p:nvSpPr>
            <p:spPr bwMode="auto">
              <a:xfrm>
                <a:off x="2847" y="1460"/>
                <a:ext cx="5" cy="46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/>
            </p:nvSpPr>
            <p:spPr bwMode="auto">
              <a:xfrm>
                <a:off x="3449" y="1473"/>
                <a:ext cx="1" cy="4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Rectangle 169"/>
              <p:cNvSpPr>
                <a:spLocks noChangeArrowheads="1"/>
              </p:cNvSpPr>
              <p:nvPr/>
            </p:nvSpPr>
            <p:spPr bwMode="auto">
              <a:xfrm>
                <a:off x="3449" y="1473"/>
                <a:ext cx="10" cy="4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/>
            </p:nvSpPr>
            <p:spPr bwMode="auto">
              <a:xfrm>
                <a:off x="3982" y="1473"/>
                <a:ext cx="1" cy="4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Rectangle 171"/>
              <p:cNvSpPr>
                <a:spLocks noChangeArrowheads="1"/>
              </p:cNvSpPr>
              <p:nvPr/>
            </p:nvSpPr>
            <p:spPr bwMode="auto">
              <a:xfrm>
                <a:off x="3982" y="1473"/>
                <a:ext cx="5" cy="4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/>
            </p:nvSpPr>
            <p:spPr bwMode="auto">
              <a:xfrm>
                <a:off x="2852" y="2031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Rectangle 173"/>
              <p:cNvSpPr>
                <a:spLocks noChangeArrowheads="1"/>
              </p:cNvSpPr>
              <p:nvPr/>
            </p:nvSpPr>
            <p:spPr bwMode="auto">
              <a:xfrm>
                <a:off x="2852" y="2031"/>
                <a:ext cx="1135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/>
            </p:nvSpPr>
            <p:spPr bwMode="auto">
              <a:xfrm>
                <a:off x="4328" y="1460"/>
                <a:ext cx="1" cy="4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Rectangle 175"/>
              <p:cNvSpPr>
                <a:spLocks noChangeArrowheads="1"/>
              </p:cNvSpPr>
              <p:nvPr/>
            </p:nvSpPr>
            <p:spPr bwMode="auto">
              <a:xfrm>
                <a:off x="4328" y="1460"/>
                <a:ext cx="5" cy="46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/>
            </p:nvSpPr>
            <p:spPr bwMode="auto">
              <a:xfrm>
                <a:off x="4946" y="1473"/>
                <a:ext cx="1" cy="4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Rectangle 177"/>
              <p:cNvSpPr>
                <a:spLocks noChangeArrowheads="1"/>
              </p:cNvSpPr>
              <p:nvPr/>
            </p:nvSpPr>
            <p:spPr bwMode="auto">
              <a:xfrm>
                <a:off x="4946" y="1473"/>
                <a:ext cx="5" cy="4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/>
            </p:nvSpPr>
            <p:spPr bwMode="auto">
              <a:xfrm>
                <a:off x="5750" y="1128"/>
                <a:ext cx="1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Rectangle 179"/>
              <p:cNvSpPr>
                <a:spLocks noChangeArrowheads="1"/>
              </p:cNvSpPr>
              <p:nvPr/>
            </p:nvSpPr>
            <p:spPr bwMode="auto">
              <a:xfrm>
                <a:off x="5750" y="1128"/>
                <a:ext cx="10" cy="1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/>
            </p:nvSpPr>
            <p:spPr bwMode="auto">
              <a:xfrm>
                <a:off x="1018" y="2144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Rectangle 181"/>
              <p:cNvSpPr>
                <a:spLocks noChangeArrowheads="1"/>
              </p:cNvSpPr>
              <p:nvPr/>
            </p:nvSpPr>
            <p:spPr bwMode="auto">
              <a:xfrm>
                <a:off x="1018" y="2144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/>
            </p:nvSpPr>
            <p:spPr bwMode="auto">
              <a:xfrm>
                <a:off x="2852" y="2144"/>
                <a:ext cx="113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Rectangle 183"/>
              <p:cNvSpPr>
                <a:spLocks noChangeArrowheads="1"/>
              </p:cNvSpPr>
              <p:nvPr/>
            </p:nvSpPr>
            <p:spPr bwMode="auto">
              <a:xfrm>
                <a:off x="2852" y="2144"/>
                <a:ext cx="1135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/>
            </p:nvSpPr>
            <p:spPr bwMode="auto">
              <a:xfrm>
                <a:off x="1008" y="2031"/>
                <a:ext cx="1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Rectangle 185"/>
              <p:cNvSpPr>
                <a:spLocks noChangeArrowheads="1"/>
              </p:cNvSpPr>
              <p:nvPr/>
            </p:nvSpPr>
            <p:spPr bwMode="auto">
              <a:xfrm>
                <a:off x="1008" y="2031"/>
                <a:ext cx="10" cy="1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/>
            </p:nvSpPr>
            <p:spPr bwMode="auto">
              <a:xfrm>
                <a:off x="2440" y="2038"/>
                <a:ext cx="1" cy="1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Rectangle 187"/>
              <p:cNvSpPr>
                <a:spLocks noChangeArrowheads="1"/>
              </p:cNvSpPr>
              <p:nvPr/>
            </p:nvSpPr>
            <p:spPr bwMode="auto">
              <a:xfrm>
                <a:off x="2440" y="2038"/>
                <a:ext cx="5" cy="1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/>
            </p:nvSpPr>
            <p:spPr bwMode="auto">
              <a:xfrm>
                <a:off x="1018" y="2370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Rectangle 189"/>
              <p:cNvSpPr>
                <a:spLocks noChangeArrowheads="1"/>
              </p:cNvSpPr>
              <p:nvPr/>
            </p:nvSpPr>
            <p:spPr bwMode="auto">
              <a:xfrm>
                <a:off x="1018" y="2370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/>
            </p:nvSpPr>
            <p:spPr bwMode="auto">
              <a:xfrm>
                <a:off x="2847" y="2031"/>
                <a:ext cx="1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Rectangle 191"/>
              <p:cNvSpPr>
                <a:spLocks noChangeArrowheads="1"/>
              </p:cNvSpPr>
              <p:nvPr/>
            </p:nvSpPr>
            <p:spPr bwMode="auto">
              <a:xfrm>
                <a:off x="2847" y="2031"/>
                <a:ext cx="5" cy="1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/>
            </p:nvSpPr>
            <p:spPr bwMode="auto">
              <a:xfrm>
                <a:off x="3982" y="2038"/>
                <a:ext cx="1" cy="1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Rectangle 193"/>
              <p:cNvSpPr>
                <a:spLocks noChangeArrowheads="1"/>
              </p:cNvSpPr>
              <p:nvPr/>
            </p:nvSpPr>
            <p:spPr bwMode="auto">
              <a:xfrm>
                <a:off x="3982" y="2038"/>
                <a:ext cx="5" cy="1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/>
            </p:nvSpPr>
            <p:spPr bwMode="auto">
              <a:xfrm>
                <a:off x="1646" y="2038"/>
                <a:ext cx="1" cy="1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Rectangle 195"/>
              <p:cNvSpPr>
                <a:spLocks noChangeArrowheads="1"/>
              </p:cNvSpPr>
              <p:nvPr/>
            </p:nvSpPr>
            <p:spPr bwMode="auto">
              <a:xfrm>
                <a:off x="1646" y="2038"/>
                <a:ext cx="10" cy="1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/>
            </p:nvSpPr>
            <p:spPr bwMode="auto">
              <a:xfrm>
                <a:off x="1018" y="2483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Rectangle 197"/>
              <p:cNvSpPr>
                <a:spLocks noChangeArrowheads="1"/>
              </p:cNvSpPr>
              <p:nvPr/>
            </p:nvSpPr>
            <p:spPr bwMode="auto">
              <a:xfrm>
                <a:off x="1018" y="2483"/>
                <a:ext cx="1427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/>
            </p:nvSpPr>
            <p:spPr bwMode="auto">
              <a:xfrm>
                <a:off x="3449" y="2038"/>
                <a:ext cx="1" cy="1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" name="Rectangle 199"/>
              <p:cNvSpPr>
                <a:spLocks noChangeArrowheads="1"/>
              </p:cNvSpPr>
              <p:nvPr/>
            </p:nvSpPr>
            <p:spPr bwMode="auto">
              <a:xfrm>
                <a:off x="3449" y="2038"/>
                <a:ext cx="10" cy="1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/>
            </p:nvSpPr>
            <p:spPr bwMode="auto">
              <a:xfrm>
                <a:off x="1018" y="2596"/>
                <a:ext cx="14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Rectangle 201"/>
              <p:cNvSpPr>
                <a:spLocks noChangeArrowheads="1"/>
              </p:cNvSpPr>
              <p:nvPr/>
            </p:nvSpPr>
            <p:spPr bwMode="auto">
              <a:xfrm>
                <a:off x="1018" y="2596"/>
                <a:ext cx="142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/>
            </p:nvSpPr>
            <p:spPr bwMode="auto">
              <a:xfrm>
                <a:off x="144" y="1460"/>
                <a:ext cx="1" cy="4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Rectangle 203"/>
              <p:cNvSpPr>
                <a:spLocks noChangeArrowheads="1"/>
              </p:cNvSpPr>
              <p:nvPr/>
            </p:nvSpPr>
            <p:spPr bwMode="auto">
              <a:xfrm>
                <a:off x="144" y="1460"/>
                <a:ext cx="5" cy="46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/>
            </p:nvSpPr>
            <p:spPr bwMode="auto">
              <a:xfrm>
                <a:off x="1008" y="2370"/>
                <a:ext cx="1" cy="23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0" name="Rectangle 206"/>
            <p:cNvSpPr>
              <a:spLocks noChangeArrowheads="1"/>
            </p:cNvSpPr>
            <p:nvPr/>
          </p:nvSpPr>
          <p:spPr bwMode="auto">
            <a:xfrm>
              <a:off x="1008" y="2370"/>
              <a:ext cx="10" cy="2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Line 207"/>
            <p:cNvSpPr>
              <a:spLocks noChangeShapeType="1"/>
            </p:cNvSpPr>
            <p:nvPr/>
          </p:nvSpPr>
          <p:spPr bwMode="auto">
            <a:xfrm>
              <a:off x="1646" y="2490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Rectangle 208"/>
            <p:cNvSpPr>
              <a:spLocks noChangeArrowheads="1"/>
            </p:cNvSpPr>
            <p:nvPr/>
          </p:nvSpPr>
          <p:spPr bwMode="auto">
            <a:xfrm>
              <a:off x="1646" y="2490"/>
              <a:ext cx="10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Line 209"/>
            <p:cNvSpPr>
              <a:spLocks noChangeShapeType="1"/>
            </p:cNvSpPr>
            <p:nvPr/>
          </p:nvSpPr>
          <p:spPr bwMode="auto">
            <a:xfrm>
              <a:off x="2440" y="2377"/>
              <a:ext cx="1" cy="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Rectangle 210"/>
            <p:cNvSpPr>
              <a:spLocks noChangeArrowheads="1"/>
            </p:cNvSpPr>
            <p:nvPr/>
          </p:nvSpPr>
          <p:spPr bwMode="auto">
            <a:xfrm>
              <a:off x="2440" y="2377"/>
              <a:ext cx="5" cy="2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Line 211"/>
            <p:cNvSpPr>
              <a:spLocks noChangeShapeType="1"/>
            </p:cNvSpPr>
            <p:nvPr/>
          </p:nvSpPr>
          <p:spPr bwMode="auto">
            <a:xfrm>
              <a:off x="149" y="2709"/>
              <a:ext cx="22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Rectangle 212"/>
            <p:cNvSpPr>
              <a:spLocks noChangeArrowheads="1"/>
            </p:cNvSpPr>
            <p:nvPr/>
          </p:nvSpPr>
          <p:spPr bwMode="auto">
            <a:xfrm>
              <a:off x="149" y="2709"/>
              <a:ext cx="2296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Line 213"/>
            <p:cNvSpPr>
              <a:spLocks noChangeShapeType="1"/>
            </p:cNvSpPr>
            <p:nvPr/>
          </p:nvSpPr>
          <p:spPr bwMode="auto">
            <a:xfrm>
              <a:off x="2847" y="2370"/>
              <a:ext cx="1" cy="2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Rectangle 214"/>
            <p:cNvSpPr>
              <a:spLocks noChangeArrowheads="1"/>
            </p:cNvSpPr>
            <p:nvPr/>
          </p:nvSpPr>
          <p:spPr bwMode="auto">
            <a:xfrm>
              <a:off x="2847" y="2370"/>
              <a:ext cx="5" cy="2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Line 215"/>
            <p:cNvSpPr>
              <a:spLocks noChangeShapeType="1"/>
            </p:cNvSpPr>
            <p:nvPr/>
          </p:nvSpPr>
          <p:spPr bwMode="auto">
            <a:xfrm>
              <a:off x="3449" y="2490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Rectangle 216"/>
            <p:cNvSpPr>
              <a:spLocks noChangeArrowheads="1"/>
            </p:cNvSpPr>
            <p:nvPr/>
          </p:nvSpPr>
          <p:spPr bwMode="auto">
            <a:xfrm>
              <a:off x="3449" y="2490"/>
              <a:ext cx="10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Line 217"/>
            <p:cNvSpPr>
              <a:spLocks noChangeShapeType="1"/>
            </p:cNvSpPr>
            <p:nvPr/>
          </p:nvSpPr>
          <p:spPr bwMode="auto">
            <a:xfrm>
              <a:off x="3982" y="2377"/>
              <a:ext cx="1" cy="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Rectangle 218"/>
            <p:cNvSpPr>
              <a:spLocks noChangeArrowheads="1"/>
            </p:cNvSpPr>
            <p:nvPr/>
          </p:nvSpPr>
          <p:spPr bwMode="auto">
            <a:xfrm>
              <a:off x="3982" y="2377"/>
              <a:ext cx="5" cy="2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Line 219"/>
            <p:cNvSpPr>
              <a:spLocks noChangeShapeType="1"/>
            </p:cNvSpPr>
            <p:nvPr/>
          </p:nvSpPr>
          <p:spPr bwMode="auto">
            <a:xfrm>
              <a:off x="2852" y="2709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Rectangle 220"/>
            <p:cNvSpPr>
              <a:spLocks noChangeArrowheads="1"/>
            </p:cNvSpPr>
            <p:nvPr/>
          </p:nvSpPr>
          <p:spPr bwMode="auto">
            <a:xfrm>
              <a:off x="2852" y="2709"/>
              <a:ext cx="113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Line 221"/>
            <p:cNvSpPr>
              <a:spLocks noChangeShapeType="1"/>
            </p:cNvSpPr>
            <p:nvPr/>
          </p:nvSpPr>
          <p:spPr bwMode="auto">
            <a:xfrm>
              <a:off x="4328" y="2031"/>
              <a:ext cx="1" cy="1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Rectangle 222"/>
            <p:cNvSpPr>
              <a:spLocks noChangeArrowheads="1"/>
            </p:cNvSpPr>
            <p:nvPr/>
          </p:nvSpPr>
          <p:spPr bwMode="auto">
            <a:xfrm>
              <a:off x="4328" y="2031"/>
              <a:ext cx="5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Line 223"/>
            <p:cNvSpPr>
              <a:spLocks noChangeShapeType="1"/>
            </p:cNvSpPr>
            <p:nvPr/>
          </p:nvSpPr>
          <p:spPr bwMode="auto">
            <a:xfrm>
              <a:off x="4946" y="2038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Rectangle 224"/>
            <p:cNvSpPr>
              <a:spLocks noChangeArrowheads="1"/>
            </p:cNvSpPr>
            <p:nvPr/>
          </p:nvSpPr>
          <p:spPr bwMode="auto">
            <a:xfrm>
              <a:off x="4946" y="2038"/>
              <a:ext cx="5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Line 225"/>
            <p:cNvSpPr>
              <a:spLocks noChangeShapeType="1"/>
            </p:cNvSpPr>
            <p:nvPr/>
          </p:nvSpPr>
          <p:spPr bwMode="auto">
            <a:xfrm>
              <a:off x="1018" y="2822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Rectangle 226"/>
            <p:cNvSpPr>
              <a:spLocks noChangeArrowheads="1"/>
            </p:cNvSpPr>
            <p:nvPr/>
          </p:nvSpPr>
          <p:spPr bwMode="auto">
            <a:xfrm>
              <a:off x="1018" y="2822"/>
              <a:ext cx="1427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Line 227"/>
            <p:cNvSpPr>
              <a:spLocks noChangeShapeType="1"/>
            </p:cNvSpPr>
            <p:nvPr/>
          </p:nvSpPr>
          <p:spPr bwMode="auto">
            <a:xfrm>
              <a:off x="2852" y="2822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Rectangle 228"/>
            <p:cNvSpPr>
              <a:spLocks noChangeArrowheads="1"/>
            </p:cNvSpPr>
            <p:nvPr/>
          </p:nvSpPr>
          <p:spPr bwMode="auto">
            <a:xfrm>
              <a:off x="2852" y="2822"/>
              <a:ext cx="113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Line 229"/>
            <p:cNvSpPr>
              <a:spLocks noChangeShapeType="1"/>
            </p:cNvSpPr>
            <p:nvPr/>
          </p:nvSpPr>
          <p:spPr bwMode="auto">
            <a:xfrm>
              <a:off x="1018" y="2935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Rectangle 230"/>
            <p:cNvSpPr>
              <a:spLocks noChangeArrowheads="1"/>
            </p:cNvSpPr>
            <p:nvPr/>
          </p:nvSpPr>
          <p:spPr bwMode="auto">
            <a:xfrm>
              <a:off x="1018" y="2935"/>
              <a:ext cx="1427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Line 231"/>
            <p:cNvSpPr>
              <a:spLocks noChangeShapeType="1"/>
            </p:cNvSpPr>
            <p:nvPr/>
          </p:nvSpPr>
          <p:spPr bwMode="auto">
            <a:xfrm>
              <a:off x="2852" y="2935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Rectangle 232"/>
            <p:cNvSpPr>
              <a:spLocks noChangeArrowheads="1"/>
            </p:cNvSpPr>
            <p:nvPr/>
          </p:nvSpPr>
          <p:spPr bwMode="auto">
            <a:xfrm>
              <a:off x="2852" y="2935"/>
              <a:ext cx="113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Line 233"/>
            <p:cNvSpPr>
              <a:spLocks noChangeShapeType="1"/>
            </p:cNvSpPr>
            <p:nvPr/>
          </p:nvSpPr>
          <p:spPr bwMode="auto">
            <a:xfrm>
              <a:off x="1018" y="3055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Rectangle 234"/>
            <p:cNvSpPr>
              <a:spLocks noChangeArrowheads="1"/>
            </p:cNvSpPr>
            <p:nvPr/>
          </p:nvSpPr>
          <p:spPr bwMode="auto">
            <a:xfrm>
              <a:off x="1018" y="3055"/>
              <a:ext cx="14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Line 235"/>
            <p:cNvSpPr>
              <a:spLocks noChangeShapeType="1"/>
            </p:cNvSpPr>
            <p:nvPr/>
          </p:nvSpPr>
          <p:spPr bwMode="auto">
            <a:xfrm>
              <a:off x="2852" y="3055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Rectangle 236"/>
            <p:cNvSpPr>
              <a:spLocks noChangeArrowheads="1"/>
            </p:cNvSpPr>
            <p:nvPr/>
          </p:nvSpPr>
          <p:spPr bwMode="auto">
            <a:xfrm>
              <a:off x="2852" y="3055"/>
              <a:ext cx="113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Line 237"/>
            <p:cNvSpPr>
              <a:spLocks noChangeShapeType="1"/>
            </p:cNvSpPr>
            <p:nvPr/>
          </p:nvSpPr>
          <p:spPr bwMode="auto">
            <a:xfrm>
              <a:off x="149" y="3168"/>
              <a:ext cx="22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Rectangle 238"/>
            <p:cNvSpPr>
              <a:spLocks noChangeArrowheads="1"/>
            </p:cNvSpPr>
            <p:nvPr/>
          </p:nvSpPr>
          <p:spPr bwMode="auto">
            <a:xfrm>
              <a:off x="149" y="3168"/>
              <a:ext cx="229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Line 239"/>
            <p:cNvSpPr>
              <a:spLocks noChangeShapeType="1"/>
            </p:cNvSpPr>
            <p:nvPr/>
          </p:nvSpPr>
          <p:spPr bwMode="auto">
            <a:xfrm>
              <a:off x="2852" y="3168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Rectangle 240"/>
            <p:cNvSpPr>
              <a:spLocks noChangeArrowheads="1"/>
            </p:cNvSpPr>
            <p:nvPr/>
          </p:nvSpPr>
          <p:spPr bwMode="auto">
            <a:xfrm>
              <a:off x="2852" y="3168"/>
              <a:ext cx="113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Line 241"/>
            <p:cNvSpPr>
              <a:spLocks noChangeShapeType="1"/>
            </p:cNvSpPr>
            <p:nvPr/>
          </p:nvSpPr>
          <p:spPr bwMode="auto">
            <a:xfrm>
              <a:off x="1008" y="2722"/>
              <a:ext cx="1" cy="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Rectangle 242"/>
            <p:cNvSpPr>
              <a:spLocks noChangeArrowheads="1"/>
            </p:cNvSpPr>
            <p:nvPr/>
          </p:nvSpPr>
          <p:spPr bwMode="auto">
            <a:xfrm>
              <a:off x="1008" y="2722"/>
              <a:ext cx="10" cy="4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Line 243"/>
            <p:cNvSpPr>
              <a:spLocks noChangeShapeType="1"/>
            </p:cNvSpPr>
            <p:nvPr/>
          </p:nvSpPr>
          <p:spPr bwMode="auto">
            <a:xfrm>
              <a:off x="1646" y="2722"/>
              <a:ext cx="1" cy="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Rectangle 244"/>
            <p:cNvSpPr>
              <a:spLocks noChangeArrowheads="1"/>
            </p:cNvSpPr>
            <p:nvPr/>
          </p:nvSpPr>
          <p:spPr bwMode="auto">
            <a:xfrm>
              <a:off x="1646" y="2722"/>
              <a:ext cx="10" cy="4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Line 245"/>
            <p:cNvSpPr>
              <a:spLocks noChangeShapeType="1"/>
            </p:cNvSpPr>
            <p:nvPr/>
          </p:nvSpPr>
          <p:spPr bwMode="auto">
            <a:xfrm>
              <a:off x="2440" y="2722"/>
              <a:ext cx="1" cy="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Rectangle 246"/>
            <p:cNvSpPr>
              <a:spLocks noChangeArrowheads="1"/>
            </p:cNvSpPr>
            <p:nvPr/>
          </p:nvSpPr>
          <p:spPr bwMode="auto">
            <a:xfrm>
              <a:off x="2440" y="2722"/>
              <a:ext cx="5" cy="4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Line 247"/>
            <p:cNvSpPr>
              <a:spLocks noChangeShapeType="1"/>
            </p:cNvSpPr>
            <p:nvPr/>
          </p:nvSpPr>
          <p:spPr bwMode="auto">
            <a:xfrm>
              <a:off x="1018" y="3280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Rectangle 248"/>
            <p:cNvSpPr>
              <a:spLocks noChangeArrowheads="1"/>
            </p:cNvSpPr>
            <p:nvPr/>
          </p:nvSpPr>
          <p:spPr bwMode="auto">
            <a:xfrm>
              <a:off x="1018" y="3280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Line 249"/>
            <p:cNvSpPr>
              <a:spLocks noChangeShapeType="1"/>
            </p:cNvSpPr>
            <p:nvPr/>
          </p:nvSpPr>
          <p:spPr bwMode="auto">
            <a:xfrm>
              <a:off x="2847" y="2709"/>
              <a:ext cx="1" cy="4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Rectangle 250"/>
            <p:cNvSpPr>
              <a:spLocks noChangeArrowheads="1"/>
            </p:cNvSpPr>
            <p:nvPr/>
          </p:nvSpPr>
          <p:spPr bwMode="auto">
            <a:xfrm>
              <a:off x="2847" y="2709"/>
              <a:ext cx="5" cy="4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251"/>
            <p:cNvSpPr>
              <a:spLocks noChangeShapeType="1"/>
            </p:cNvSpPr>
            <p:nvPr/>
          </p:nvSpPr>
          <p:spPr bwMode="auto">
            <a:xfrm>
              <a:off x="3449" y="2722"/>
              <a:ext cx="1" cy="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Rectangle 252"/>
            <p:cNvSpPr>
              <a:spLocks noChangeArrowheads="1"/>
            </p:cNvSpPr>
            <p:nvPr/>
          </p:nvSpPr>
          <p:spPr bwMode="auto">
            <a:xfrm>
              <a:off x="3449" y="2722"/>
              <a:ext cx="10" cy="4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Line 253"/>
            <p:cNvSpPr>
              <a:spLocks noChangeShapeType="1"/>
            </p:cNvSpPr>
            <p:nvPr/>
          </p:nvSpPr>
          <p:spPr bwMode="auto">
            <a:xfrm>
              <a:off x="3982" y="2722"/>
              <a:ext cx="1" cy="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Rectangle 254"/>
            <p:cNvSpPr>
              <a:spLocks noChangeArrowheads="1"/>
            </p:cNvSpPr>
            <p:nvPr/>
          </p:nvSpPr>
          <p:spPr bwMode="auto">
            <a:xfrm>
              <a:off x="3982" y="2722"/>
              <a:ext cx="5" cy="4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Line 255"/>
            <p:cNvSpPr>
              <a:spLocks noChangeShapeType="1"/>
            </p:cNvSpPr>
            <p:nvPr/>
          </p:nvSpPr>
          <p:spPr bwMode="auto">
            <a:xfrm>
              <a:off x="2852" y="3280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Rectangle 256"/>
            <p:cNvSpPr>
              <a:spLocks noChangeArrowheads="1"/>
            </p:cNvSpPr>
            <p:nvPr/>
          </p:nvSpPr>
          <p:spPr bwMode="auto">
            <a:xfrm>
              <a:off x="2852" y="3280"/>
              <a:ext cx="113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Line 257"/>
            <p:cNvSpPr>
              <a:spLocks noChangeShapeType="1"/>
            </p:cNvSpPr>
            <p:nvPr/>
          </p:nvSpPr>
          <p:spPr bwMode="auto">
            <a:xfrm>
              <a:off x="4328" y="2709"/>
              <a:ext cx="1" cy="4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Rectangle 258"/>
            <p:cNvSpPr>
              <a:spLocks noChangeArrowheads="1"/>
            </p:cNvSpPr>
            <p:nvPr/>
          </p:nvSpPr>
          <p:spPr bwMode="auto">
            <a:xfrm>
              <a:off x="4328" y="2709"/>
              <a:ext cx="5" cy="4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Line 259"/>
            <p:cNvSpPr>
              <a:spLocks noChangeShapeType="1"/>
            </p:cNvSpPr>
            <p:nvPr/>
          </p:nvSpPr>
          <p:spPr bwMode="auto">
            <a:xfrm>
              <a:off x="4946" y="2722"/>
              <a:ext cx="1" cy="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Rectangle 260"/>
            <p:cNvSpPr>
              <a:spLocks noChangeArrowheads="1"/>
            </p:cNvSpPr>
            <p:nvPr/>
          </p:nvSpPr>
          <p:spPr bwMode="auto">
            <a:xfrm>
              <a:off x="4946" y="2722"/>
              <a:ext cx="5" cy="4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Line 261"/>
            <p:cNvSpPr>
              <a:spLocks noChangeShapeType="1"/>
            </p:cNvSpPr>
            <p:nvPr/>
          </p:nvSpPr>
          <p:spPr bwMode="auto">
            <a:xfrm>
              <a:off x="5750" y="2038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Rectangle 262"/>
            <p:cNvSpPr>
              <a:spLocks noChangeArrowheads="1"/>
            </p:cNvSpPr>
            <p:nvPr/>
          </p:nvSpPr>
          <p:spPr bwMode="auto">
            <a:xfrm>
              <a:off x="5750" y="2038"/>
              <a:ext cx="10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Line 263"/>
            <p:cNvSpPr>
              <a:spLocks noChangeShapeType="1"/>
            </p:cNvSpPr>
            <p:nvPr/>
          </p:nvSpPr>
          <p:spPr bwMode="auto">
            <a:xfrm>
              <a:off x="1018" y="3393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1018" y="3393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Line 265"/>
            <p:cNvSpPr>
              <a:spLocks noChangeShapeType="1"/>
            </p:cNvSpPr>
            <p:nvPr/>
          </p:nvSpPr>
          <p:spPr bwMode="auto">
            <a:xfrm>
              <a:off x="2852" y="3393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Rectangle 266"/>
            <p:cNvSpPr>
              <a:spLocks noChangeArrowheads="1"/>
            </p:cNvSpPr>
            <p:nvPr/>
          </p:nvSpPr>
          <p:spPr bwMode="auto">
            <a:xfrm>
              <a:off x="2852" y="3393"/>
              <a:ext cx="113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Line 267"/>
            <p:cNvSpPr>
              <a:spLocks noChangeShapeType="1"/>
            </p:cNvSpPr>
            <p:nvPr/>
          </p:nvSpPr>
          <p:spPr bwMode="auto">
            <a:xfrm>
              <a:off x="1008" y="3280"/>
              <a:ext cx="1" cy="1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Rectangle 268"/>
            <p:cNvSpPr>
              <a:spLocks noChangeArrowheads="1"/>
            </p:cNvSpPr>
            <p:nvPr/>
          </p:nvSpPr>
          <p:spPr bwMode="auto">
            <a:xfrm>
              <a:off x="1008" y="3280"/>
              <a:ext cx="10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Line 269"/>
            <p:cNvSpPr>
              <a:spLocks noChangeShapeType="1"/>
            </p:cNvSpPr>
            <p:nvPr/>
          </p:nvSpPr>
          <p:spPr bwMode="auto">
            <a:xfrm>
              <a:off x="1646" y="3287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Rectangle 270"/>
            <p:cNvSpPr>
              <a:spLocks noChangeArrowheads="1"/>
            </p:cNvSpPr>
            <p:nvPr/>
          </p:nvSpPr>
          <p:spPr bwMode="auto">
            <a:xfrm>
              <a:off x="1646" y="3287"/>
              <a:ext cx="10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Line 271"/>
            <p:cNvSpPr>
              <a:spLocks noChangeShapeType="1"/>
            </p:cNvSpPr>
            <p:nvPr/>
          </p:nvSpPr>
          <p:spPr bwMode="auto">
            <a:xfrm>
              <a:off x="2440" y="3287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Rectangle 272"/>
            <p:cNvSpPr>
              <a:spLocks noChangeArrowheads="1"/>
            </p:cNvSpPr>
            <p:nvPr/>
          </p:nvSpPr>
          <p:spPr bwMode="auto">
            <a:xfrm>
              <a:off x="2440" y="3287"/>
              <a:ext cx="5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Line 273"/>
            <p:cNvSpPr>
              <a:spLocks noChangeShapeType="1"/>
            </p:cNvSpPr>
            <p:nvPr/>
          </p:nvSpPr>
          <p:spPr bwMode="auto">
            <a:xfrm>
              <a:off x="1018" y="3506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Rectangle 274"/>
            <p:cNvSpPr>
              <a:spLocks noChangeArrowheads="1"/>
            </p:cNvSpPr>
            <p:nvPr/>
          </p:nvSpPr>
          <p:spPr bwMode="auto">
            <a:xfrm>
              <a:off x="1018" y="3506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Line 275"/>
            <p:cNvSpPr>
              <a:spLocks noChangeShapeType="1"/>
            </p:cNvSpPr>
            <p:nvPr/>
          </p:nvSpPr>
          <p:spPr bwMode="auto">
            <a:xfrm>
              <a:off x="2847" y="3280"/>
              <a:ext cx="1" cy="1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Rectangle 276"/>
            <p:cNvSpPr>
              <a:spLocks noChangeArrowheads="1"/>
            </p:cNvSpPr>
            <p:nvPr/>
          </p:nvSpPr>
          <p:spPr bwMode="auto">
            <a:xfrm>
              <a:off x="2847" y="3280"/>
              <a:ext cx="5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Line 277"/>
            <p:cNvSpPr>
              <a:spLocks noChangeShapeType="1"/>
            </p:cNvSpPr>
            <p:nvPr/>
          </p:nvSpPr>
          <p:spPr bwMode="auto">
            <a:xfrm>
              <a:off x="3449" y="3287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Rectangle 278"/>
            <p:cNvSpPr>
              <a:spLocks noChangeArrowheads="1"/>
            </p:cNvSpPr>
            <p:nvPr/>
          </p:nvSpPr>
          <p:spPr bwMode="auto">
            <a:xfrm>
              <a:off x="3449" y="3287"/>
              <a:ext cx="10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Line 279"/>
            <p:cNvSpPr>
              <a:spLocks noChangeShapeType="1"/>
            </p:cNvSpPr>
            <p:nvPr/>
          </p:nvSpPr>
          <p:spPr bwMode="auto">
            <a:xfrm>
              <a:off x="3982" y="3287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Rectangle 280"/>
            <p:cNvSpPr>
              <a:spLocks noChangeArrowheads="1"/>
            </p:cNvSpPr>
            <p:nvPr/>
          </p:nvSpPr>
          <p:spPr bwMode="auto">
            <a:xfrm>
              <a:off x="3982" y="3287"/>
              <a:ext cx="5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Line 281"/>
            <p:cNvSpPr>
              <a:spLocks noChangeShapeType="1"/>
            </p:cNvSpPr>
            <p:nvPr/>
          </p:nvSpPr>
          <p:spPr bwMode="auto">
            <a:xfrm>
              <a:off x="1018" y="3619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Rectangle 282"/>
            <p:cNvSpPr>
              <a:spLocks noChangeArrowheads="1"/>
            </p:cNvSpPr>
            <p:nvPr/>
          </p:nvSpPr>
          <p:spPr bwMode="auto">
            <a:xfrm>
              <a:off x="1018" y="3619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Line 283"/>
            <p:cNvSpPr>
              <a:spLocks noChangeShapeType="1"/>
            </p:cNvSpPr>
            <p:nvPr/>
          </p:nvSpPr>
          <p:spPr bwMode="auto">
            <a:xfrm>
              <a:off x="2852" y="3619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Rectangle 284"/>
            <p:cNvSpPr>
              <a:spLocks noChangeArrowheads="1"/>
            </p:cNvSpPr>
            <p:nvPr/>
          </p:nvSpPr>
          <p:spPr bwMode="auto">
            <a:xfrm>
              <a:off x="2852" y="3619"/>
              <a:ext cx="113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Line 285"/>
            <p:cNvSpPr>
              <a:spLocks noChangeShapeType="1"/>
            </p:cNvSpPr>
            <p:nvPr/>
          </p:nvSpPr>
          <p:spPr bwMode="auto">
            <a:xfrm>
              <a:off x="1008" y="3506"/>
              <a:ext cx="1" cy="1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Rectangle 286"/>
            <p:cNvSpPr>
              <a:spLocks noChangeArrowheads="1"/>
            </p:cNvSpPr>
            <p:nvPr/>
          </p:nvSpPr>
          <p:spPr bwMode="auto">
            <a:xfrm>
              <a:off x="1008" y="3506"/>
              <a:ext cx="10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Line 287"/>
            <p:cNvSpPr>
              <a:spLocks noChangeShapeType="1"/>
            </p:cNvSpPr>
            <p:nvPr/>
          </p:nvSpPr>
          <p:spPr bwMode="auto">
            <a:xfrm>
              <a:off x="2440" y="3513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Rectangle 288"/>
            <p:cNvSpPr>
              <a:spLocks noChangeArrowheads="1"/>
            </p:cNvSpPr>
            <p:nvPr/>
          </p:nvSpPr>
          <p:spPr bwMode="auto">
            <a:xfrm>
              <a:off x="2440" y="3513"/>
              <a:ext cx="5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Line 289"/>
            <p:cNvSpPr>
              <a:spLocks noChangeShapeType="1"/>
            </p:cNvSpPr>
            <p:nvPr/>
          </p:nvSpPr>
          <p:spPr bwMode="auto">
            <a:xfrm>
              <a:off x="2847" y="3506"/>
              <a:ext cx="1" cy="1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Rectangle 290"/>
            <p:cNvSpPr>
              <a:spLocks noChangeArrowheads="1"/>
            </p:cNvSpPr>
            <p:nvPr/>
          </p:nvSpPr>
          <p:spPr bwMode="auto">
            <a:xfrm>
              <a:off x="2847" y="3506"/>
              <a:ext cx="5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Line 291"/>
            <p:cNvSpPr>
              <a:spLocks noChangeShapeType="1"/>
            </p:cNvSpPr>
            <p:nvPr/>
          </p:nvSpPr>
          <p:spPr bwMode="auto">
            <a:xfrm>
              <a:off x="3982" y="3513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Rectangle 292"/>
            <p:cNvSpPr>
              <a:spLocks noChangeArrowheads="1"/>
            </p:cNvSpPr>
            <p:nvPr/>
          </p:nvSpPr>
          <p:spPr bwMode="auto">
            <a:xfrm>
              <a:off x="3982" y="3513"/>
              <a:ext cx="5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Line 293"/>
            <p:cNvSpPr>
              <a:spLocks noChangeShapeType="1"/>
            </p:cNvSpPr>
            <p:nvPr/>
          </p:nvSpPr>
          <p:spPr bwMode="auto">
            <a:xfrm flipH="1">
              <a:off x="4320" y="3280"/>
              <a:ext cx="8" cy="4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Rectangle 294"/>
            <p:cNvSpPr>
              <a:spLocks noChangeArrowheads="1"/>
            </p:cNvSpPr>
            <p:nvPr/>
          </p:nvSpPr>
          <p:spPr bwMode="auto">
            <a:xfrm>
              <a:off x="4328" y="3280"/>
              <a:ext cx="5" cy="3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Line 295"/>
            <p:cNvSpPr>
              <a:spLocks noChangeShapeType="1"/>
            </p:cNvSpPr>
            <p:nvPr/>
          </p:nvSpPr>
          <p:spPr bwMode="auto">
            <a:xfrm flipH="1">
              <a:off x="4944" y="3287"/>
              <a:ext cx="2" cy="45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Rectangle 296"/>
            <p:cNvSpPr>
              <a:spLocks noChangeArrowheads="1"/>
            </p:cNvSpPr>
            <p:nvPr/>
          </p:nvSpPr>
          <p:spPr bwMode="auto">
            <a:xfrm>
              <a:off x="4946" y="3287"/>
              <a:ext cx="5" cy="3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Line 297"/>
            <p:cNvSpPr>
              <a:spLocks noChangeShapeType="1"/>
            </p:cNvSpPr>
            <p:nvPr/>
          </p:nvSpPr>
          <p:spPr bwMode="auto">
            <a:xfrm>
              <a:off x="5750" y="3287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Rectangle 298"/>
            <p:cNvSpPr>
              <a:spLocks noChangeArrowheads="1"/>
            </p:cNvSpPr>
            <p:nvPr/>
          </p:nvSpPr>
          <p:spPr bwMode="auto">
            <a:xfrm>
              <a:off x="5750" y="3287"/>
              <a:ext cx="10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Line 299"/>
            <p:cNvSpPr>
              <a:spLocks noChangeShapeType="1"/>
            </p:cNvSpPr>
            <p:nvPr/>
          </p:nvSpPr>
          <p:spPr bwMode="auto">
            <a:xfrm>
              <a:off x="1646" y="3513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Rectangle 300"/>
            <p:cNvSpPr>
              <a:spLocks noChangeArrowheads="1"/>
            </p:cNvSpPr>
            <p:nvPr/>
          </p:nvSpPr>
          <p:spPr bwMode="auto">
            <a:xfrm>
              <a:off x="1646" y="3513"/>
              <a:ext cx="10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Line 301"/>
            <p:cNvSpPr>
              <a:spLocks noChangeShapeType="1"/>
            </p:cNvSpPr>
            <p:nvPr/>
          </p:nvSpPr>
          <p:spPr bwMode="auto">
            <a:xfrm>
              <a:off x="3449" y="3513"/>
              <a:ext cx="1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Rectangle 302"/>
            <p:cNvSpPr>
              <a:spLocks noChangeArrowheads="1"/>
            </p:cNvSpPr>
            <p:nvPr/>
          </p:nvSpPr>
          <p:spPr bwMode="auto">
            <a:xfrm>
              <a:off x="3449" y="3513"/>
              <a:ext cx="10" cy="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Line 303"/>
            <p:cNvSpPr>
              <a:spLocks noChangeShapeType="1"/>
            </p:cNvSpPr>
            <p:nvPr/>
          </p:nvSpPr>
          <p:spPr bwMode="auto">
            <a:xfrm>
              <a:off x="144" y="2709"/>
              <a:ext cx="1" cy="4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Rectangle 304"/>
            <p:cNvSpPr>
              <a:spLocks noChangeArrowheads="1"/>
            </p:cNvSpPr>
            <p:nvPr/>
          </p:nvSpPr>
          <p:spPr bwMode="auto">
            <a:xfrm>
              <a:off x="144" y="2709"/>
              <a:ext cx="5" cy="4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Line 305"/>
            <p:cNvSpPr>
              <a:spLocks noChangeShapeType="1"/>
            </p:cNvSpPr>
            <p:nvPr/>
          </p:nvSpPr>
          <p:spPr bwMode="auto">
            <a:xfrm>
              <a:off x="4333" y="1121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Rectangle 306"/>
            <p:cNvSpPr>
              <a:spLocks noChangeArrowheads="1"/>
            </p:cNvSpPr>
            <p:nvPr/>
          </p:nvSpPr>
          <p:spPr bwMode="auto">
            <a:xfrm>
              <a:off x="4333" y="1121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Line 307"/>
            <p:cNvSpPr>
              <a:spLocks noChangeShapeType="1"/>
            </p:cNvSpPr>
            <p:nvPr/>
          </p:nvSpPr>
          <p:spPr bwMode="auto">
            <a:xfrm>
              <a:off x="4333" y="1234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Rectangle 308"/>
            <p:cNvSpPr>
              <a:spLocks noChangeArrowheads="1"/>
            </p:cNvSpPr>
            <p:nvPr/>
          </p:nvSpPr>
          <p:spPr bwMode="auto">
            <a:xfrm>
              <a:off x="4333" y="1234"/>
              <a:ext cx="1427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Line 309"/>
            <p:cNvSpPr>
              <a:spLocks noChangeShapeType="1"/>
            </p:cNvSpPr>
            <p:nvPr/>
          </p:nvSpPr>
          <p:spPr bwMode="auto">
            <a:xfrm>
              <a:off x="2852" y="1347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Rectangle 310"/>
            <p:cNvSpPr>
              <a:spLocks noChangeArrowheads="1"/>
            </p:cNvSpPr>
            <p:nvPr/>
          </p:nvSpPr>
          <p:spPr bwMode="auto">
            <a:xfrm>
              <a:off x="2852" y="1347"/>
              <a:ext cx="113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Line 311"/>
            <p:cNvSpPr>
              <a:spLocks noChangeShapeType="1"/>
            </p:cNvSpPr>
            <p:nvPr/>
          </p:nvSpPr>
          <p:spPr bwMode="auto">
            <a:xfrm>
              <a:off x="4333" y="1460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Rectangle 312"/>
            <p:cNvSpPr>
              <a:spLocks noChangeArrowheads="1"/>
            </p:cNvSpPr>
            <p:nvPr/>
          </p:nvSpPr>
          <p:spPr bwMode="auto">
            <a:xfrm>
              <a:off x="4333" y="1460"/>
              <a:ext cx="618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Line 313"/>
            <p:cNvSpPr>
              <a:spLocks noChangeShapeType="1"/>
            </p:cNvSpPr>
            <p:nvPr/>
          </p:nvSpPr>
          <p:spPr bwMode="auto">
            <a:xfrm>
              <a:off x="4333" y="1573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Rectangle 314"/>
            <p:cNvSpPr>
              <a:spLocks noChangeArrowheads="1"/>
            </p:cNvSpPr>
            <p:nvPr/>
          </p:nvSpPr>
          <p:spPr bwMode="auto">
            <a:xfrm>
              <a:off x="4333" y="1573"/>
              <a:ext cx="618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Line 315"/>
            <p:cNvSpPr>
              <a:spLocks noChangeShapeType="1"/>
            </p:cNvSpPr>
            <p:nvPr/>
          </p:nvSpPr>
          <p:spPr bwMode="auto">
            <a:xfrm>
              <a:off x="4333" y="1692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Rectangle 316"/>
            <p:cNvSpPr>
              <a:spLocks noChangeArrowheads="1"/>
            </p:cNvSpPr>
            <p:nvPr/>
          </p:nvSpPr>
          <p:spPr bwMode="auto">
            <a:xfrm>
              <a:off x="4333" y="1692"/>
              <a:ext cx="61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Line 317"/>
            <p:cNvSpPr>
              <a:spLocks noChangeShapeType="1"/>
            </p:cNvSpPr>
            <p:nvPr/>
          </p:nvSpPr>
          <p:spPr bwMode="auto">
            <a:xfrm>
              <a:off x="4333" y="1805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Rectangle 318"/>
            <p:cNvSpPr>
              <a:spLocks noChangeArrowheads="1"/>
            </p:cNvSpPr>
            <p:nvPr/>
          </p:nvSpPr>
          <p:spPr bwMode="auto">
            <a:xfrm>
              <a:off x="4333" y="1805"/>
              <a:ext cx="61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Line 319"/>
            <p:cNvSpPr>
              <a:spLocks noChangeShapeType="1"/>
            </p:cNvSpPr>
            <p:nvPr/>
          </p:nvSpPr>
          <p:spPr bwMode="auto">
            <a:xfrm>
              <a:off x="4333" y="1918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Rectangle 320"/>
            <p:cNvSpPr>
              <a:spLocks noChangeArrowheads="1"/>
            </p:cNvSpPr>
            <p:nvPr/>
          </p:nvSpPr>
          <p:spPr bwMode="auto">
            <a:xfrm>
              <a:off x="4333" y="1918"/>
              <a:ext cx="61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Line 321"/>
            <p:cNvSpPr>
              <a:spLocks noChangeShapeType="1"/>
            </p:cNvSpPr>
            <p:nvPr/>
          </p:nvSpPr>
          <p:spPr bwMode="auto">
            <a:xfrm>
              <a:off x="4333" y="2031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6" name="Rectangle 322"/>
            <p:cNvSpPr>
              <a:spLocks noChangeArrowheads="1"/>
            </p:cNvSpPr>
            <p:nvPr/>
          </p:nvSpPr>
          <p:spPr bwMode="auto">
            <a:xfrm>
              <a:off x="4333" y="2031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7" name="Line 323"/>
            <p:cNvSpPr>
              <a:spLocks noChangeShapeType="1"/>
            </p:cNvSpPr>
            <p:nvPr/>
          </p:nvSpPr>
          <p:spPr bwMode="auto">
            <a:xfrm>
              <a:off x="4333" y="2144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Rectangle 324"/>
            <p:cNvSpPr>
              <a:spLocks noChangeArrowheads="1"/>
            </p:cNvSpPr>
            <p:nvPr/>
          </p:nvSpPr>
          <p:spPr bwMode="auto">
            <a:xfrm>
              <a:off x="4333" y="2144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Line 325"/>
            <p:cNvSpPr>
              <a:spLocks noChangeShapeType="1"/>
            </p:cNvSpPr>
            <p:nvPr/>
          </p:nvSpPr>
          <p:spPr bwMode="auto">
            <a:xfrm>
              <a:off x="2852" y="2370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Rectangle 326"/>
            <p:cNvSpPr>
              <a:spLocks noChangeArrowheads="1"/>
            </p:cNvSpPr>
            <p:nvPr/>
          </p:nvSpPr>
          <p:spPr bwMode="auto">
            <a:xfrm>
              <a:off x="2852" y="2370"/>
              <a:ext cx="113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Line 327"/>
            <p:cNvSpPr>
              <a:spLocks noChangeShapeType="1"/>
            </p:cNvSpPr>
            <p:nvPr/>
          </p:nvSpPr>
          <p:spPr bwMode="auto">
            <a:xfrm>
              <a:off x="2852" y="2483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Rectangle 328"/>
            <p:cNvSpPr>
              <a:spLocks noChangeArrowheads="1"/>
            </p:cNvSpPr>
            <p:nvPr/>
          </p:nvSpPr>
          <p:spPr bwMode="auto">
            <a:xfrm>
              <a:off x="2852" y="2483"/>
              <a:ext cx="113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Line 329"/>
            <p:cNvSpPr>
              <a:spLocks noChangeShapeType="1"/>
            </p:cNvSpPr>
            <p:nvPr/>
          </p:nvSpPr>
          <p:spPr bwMode="auto">
            <a:xfrm>
              <a:off x="2852" y="2596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Rectangle 330"/>
            <p:cNvSpPr>
              <a:spLocks noChangeArrowheads="1"/>
            </p:cNvSpPr>
            <p:nvPr/>
          </p:nvSpPr>
          <p:spPr bwMode="auto">
            <a:xfrm>
              <a:off x="2852" y="2596"/>
              <a:ext cx="113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Line 331"/>
            <p:cNvSpPr>
              <a:spLocks noChangeShapeType="1"/>
            </p:cNvSpPr>
            <p:nvPr/>
          </p:nvSpPr>
          <p:spPr bwMode="auto">
            <a:xfrm>
              <a:off x="4333" y="2709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Rectangle 332"/>
            <p:cNvSpPr>
              <a:spLocks noChangeArrowheads="1"/>
            </p:cNvSpPr>
            <p:nvPr/>
          </p:nvSpPr>
          <p:spPr bwMode="auto">
            <a:xfrm>
              <a:off x="4333" y="2709"/>
              <a:ext cx="618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Line 333"/>
            <p:cNvSpPr>
              <a:spLocks noChangeShapeType="1"/>
            </p:cNvSpPr>
            <p:nvPr/>
          </p:nvSpPr>
          <p:spPr bwMode="auto">
            <a:xfrm>
              <a:off x="4333" y="2822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Rectangle 334"/>
            <p:cNvSpPr>
              <a:spLocks noChangeArrowheads="1"/>
            </p:cNvSpPr>
            <p:nvPr/>
          </p:nvSpPr>
          <p:spPr bwMode="auto">
            <a:xfrm>
              <a:off x="4333" y="2822"/>
              <a:ext cx="618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Line 335"/>
            <p:cNvSpPr>
              <a:spLocks noChangeShapeType="1"/>
            </p:cNvSpPr>
            <p:nvPr/>
          </p:nvSpPr>
          <p:spPr bwMode="auto">
            <a:xfrm>
              <a:off x="4333" y="2935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Rectangle 336"/>
            <p:cNvSpPr>
              <a:spLocks noChangeArrowheads="1"/>
            </p:cNvSpPr>
            <p:nvPr/>
          </p:nvSpPr>
          <p:spPr bwMode="auto">
            <a:xfrm>
              <a:off x="4333" y="2935"/>
              <a:ext cx="618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Line 337"/>
            <p:cNvSpPr>
              <a:spLocks noChangeShapeType="1"/>
            </p:cNvSpPr>
            <p:nvPr/>
          </p:nvSpPr>
          <p:spPr bwMode="auto">
            <a:xfrm>
              <a:off x="4333" y="3055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Rectangle 338"/>
            <p:cNvSpPr>
              <a:spLocks noChangeArrowheads="1"/>
            </p:cNvSpPr>
            <p:nvPr/>
          </p:nvSpPr>
          <p:spPr bwMode="auto">
            <a:xfrm>
              <a:off x="4333" y="3055"/>
              <a:ext cx="61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Line 339"/>
            <p:cNvSpPr>
              <a:spLocks noChangeShapeType="1"/>
            </p:cNvSpPr>
            <p:nvPr/>
          </p:nvSpPr>
          <p:spPr bwMode="auto">
            <a:xfrm>
              <a:off x="4333" y="3168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Rectangle 340"/>
            <p:cNvSpPr>
              <a:spLocks noChangeArrowheads="1"/>
            </p:cNvSpPr>
            <p:nvPr/>
          </p:nvSpPr>
          <p:spPr bwMode="auto">
            <a:xfrm>
              <a:off x="4333" y="3168"/>
              <a:ext cx="61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Line 341"/>
            <p:cNvSpPr>
              <a:spLocks noChangeShapeType="1"/>
            </p:cNvSpPr>
            <p:nvPr/>
          </p:nvSpPr>
          <p:spPr bwMode="auto">
            <a:xfrm>
              <a:off x="4333" y="3280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Rectangle 342"/>
            <p:cNvSpPr>
              <a:spLocks noChangeArrowheads="1"/>
            </p:cNvSpPr>
            <p:nvPr/>
          </p:nvSpPr>
          <p:spPr bwMode="auto">
            <a:xfrm>
              <a:off x="4333" y="3280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Line 343"/>
            <p:cNvSpPr>
              <a:spLocks noChangeShapeType="1"/>
            </p:cNvSpPr>
            <p:nvPr/>
          </p:nvSpPr>
          <p:spPr bwMode="auto">
            <a:xfrm>
              <a:off x="4333" y="3393"/>
              <a:ext cx="14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Rectangle 344"/>
            <p:cNvSpPr>
              <a:spLocks noChangeArrowheads="1"/>
            </p:cNvSpPr>
            <p:nvPr/>
          </p:nvSpPr>
          <p:spPr bwMode="auto">
            <a:xfrm>
              <a:off x="4333" y="3393"/>
              <a:ext cx="142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Line 345"/>
            <p:cNvSpPr>
              <a:spLocks noChangeShapeType="1"/>
            </p:cNvSpPr>
            <p:nvPr/>
          </p:nvSpPr>
          <p:spPr bwMode="auto">
            <a:xfrm>
              <a:off x="2852" y="3506"/>
              <a:ext cx="11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Rectangle 346"/>
            <p:cNvSpPr>
              <a:spLocks noChangeArrowheads="1"/>
            </p:cNvSpPr>
            <p:nvPr/>
          </p:nvSpPr>
          <p:spPr bwMode="auto">
            <a:xfrm>
              <a:off x="2852" y="3506"/>
              <a:ext cx="113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Line 347"/>
            <p:cNvSpPr>
              <a:spLocks noChangeShapeType="1"/>
            </p:cNvSpPr>
            <p:nvPr/>
          </p:nvSpPr>
          <p:spPr bwMode="auto">
            <a:xfrm>
              <a:off x="4333" y="3743"/>
              <a:ext cx="6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Rectangle 348"/>
            <p:cNvSpPr>
              <a:spLocks noChangeArrowheads="1"/>
            </p:cNvSpPr>
            <p:nvPr/>
          </p:nvSpPr>
          <p:spPr bwMode="auto">
            <a:xfrm>
              <a:off x="4333" y="3619"/>
              <a:ext cx="61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90600" y="457200"/>
          <a:ext cx="5568950" cy="6156960"/>
        </p:xfrm>
        <a:graphic>
          <a:graphicData uri="http://schemas.openxmlformats.org/drawingml/2006/table">
            <a:tbl>
              <a:tblPr/>
              <a:tblGrid>
                <a:gridCol w="4910640"/>
                <a:gridCol w="658310"/>
              </a:tblGrid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CF=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Y… ²/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abcn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750.78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n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SCT=</a:t>
                      </a:r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ΣΣΣΣ (</a:t>
                      </a:r>
                      <a:r>
                        <a:rPr lang="n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Yĳĸ)²- 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118.22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SCA=(Σ Yi²…/bcn)- 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22.78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25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SCB=(Σ Yj²…/acn)- 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42.78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63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SCC=(Σ Yk²…/abn)- 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16.53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6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63">
                <a:tc>
                  <a:txBody>
                    <a:bodyPr/>
                    <a:lstStyle/>
                    <a:p>
                      <a:pPr algn="r" fontAlgn="b"/>
                      <a:r>
                        <a:rPr lang="n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SCAB=</a:t>
                      </a:r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ΣΣ </a:t>
                      </a:r>
                      <a:r>
                        <a:rPr lang="n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Yĳ²/cn- C-SCA-SCB=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63">
                <a:tc>
                  <a:txBody>
                    <a:bodyPr/>
                    <a:lstStyle/>
                    <a:p>
                      <a:pPr algn="r" fontAlgn="b"/>
                      <a:r>
                        <a:rPr lang="n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SCAC=</a:t>
                      </a:r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ΣΣ </a:t>
                      </a:r>
                      <a:r>
                        <a:rPr lang="n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Yĳ²/bn- C-SCA-SCC=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6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SCBC=</a:t>
                      </a:r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ΣΣ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Yjk²/an- C-SCB-SCC=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SCABC=</a:t>
                      </a:r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ΣΣΣ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Yijk²/n- C-SCA-SBC-SCC+SCAB+SCAC+SCBC=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SCE=SCT-SCA-SCB-SCC-SCAB-SCAC-SCBC-SCABC=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28.25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fA=((SCA/(a-1))/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19.35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76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fB=((SCB/(b-1))/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36.35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fC=((SCC/(c-1))/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14.04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fAB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=((SCAB/(a-1)(b-1))/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fAC=((SCAC/(a-1)(c-1))/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fBC=((SCBC/(b-1)(c-1))/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fABC=((SCABC/(a-1)(b-1)(c-1))/ ((SCE/(abc(n-1)))=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86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" y="762000"/>
          <a:ext cx="8839200" cy="4754880"/>
        </p:xfrm>
        <a:graphic>
          <a:graphicData uri="http://schemas.openxmlformats.org/drawingml/2006/table">
            <a:tbl>
              <a:tblPr/>
              <a:tblGrid>
                <a:gridCol w="1524540"/>
                <a:gridCol w="1441005"/>
                <a:gridCol w="1174731"/>
                <a:gridCol w="1174731"/>
                <a:gridCol w="1174731"/>
                <a:gridCol w="1174731"/>
                <a:gridCol w="1174731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TABLA DE ANOVA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Fuentes de variación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g.l.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MC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F</a:t>
                      </a:r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α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22.78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22.78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19.35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42.78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42.78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36.35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16.53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16.53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14.04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BC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ABC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Error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28.25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118.22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91.15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506</Words>
  <Application>Microsoft Office PowerPoint</Application>
  <PresentationFormat>Presentación en pantalla (4:3)</PresentationFormat>
  <Paragraphs>229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Dr Ibave</dc:creator>
  <cp:lastModifiedBy>Dr Ibave</cp:lastModifiedBy>
  <cp:revision>5</cp:revision>
  <dcterms:created xsi:type="dcterms:W3CDTF">2012-02-23T03:53:27Z</dcterms:created>
  <dcterms:modified xsi:type="dcterms:W3CDTF">2012-02-23T05:39:44Z</dcterms:modified>
</cp:coreProperties>
</file>